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78" r:id="rId3"/>
    <p:sldId id="258" r:id="rId4"/>
    <p:sldId id="268" r:id="rId5"/>
    <p:sldId id="269" r:id="rId6"/>
    <p:sldId id="259" r:id="rId7"/>
    <p:sldId id="270" r:id="rId8"/>
    <p:sldId id="260" r:id="rId9"/>
    <p:sldId id="261" r:id="rId10"/>
    <p:sldId id="262" r:id="rId11"/>
    <p:sldId id="264" r:id="rId12"/>
    <p:sldId id="265" r:id="rId13"/>
    <p:sldId id="266" r:id="rId14"/>
    <p:sldId id="267" r:id="rId15"/>
    <p:sldId id="275" r:id="rId16"/>
    <p:sldId id="271" r:id="rId17"/>
    <p:sldId id="276" r:id="rId18"/>
    <p:sldId id="277" r:id="rId19"/>
    <p:sldId id="279"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52"/>
    <p:restoredTop sz="96327"/>
  </p:normalViewPr>
  <p:slideViewPr>
    <p:cSldViewPr snapToGrid="0">
      <p:cViewPr varScale="1">
        <p:scale>
          <a:sx n="128" d="100"/>
          <a:sy n="128" d="100"/>
        </p:scale>
        <p:origin x="472"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png>
</file>

<file path=ppt/media/image28.png>
</file>

<file path=ppt/media/image29.png>
</file>

<file path=ppt/media/image3.png>
</file>

<file path=ppt/media/image30.png>
</file>

<file path=ppt/media/image31.png>
</file>

<file path=ppt/media/image4.png>
</file>

<file path=ppt/media/image5.jp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E8041F-2E76-284B-AFBE-2EF993B60568}" type="datetimeFigureOut">
              <a:rPr lang="en-US" smtClean="0"/>
              <a:t>12/14/23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5C2435-7C8B-EC4F-9260-DE97F54E9530}" type="slidenum">
              <a:rPr lang="en-US" smtClean="0"/>
              <a:t>‹#›</a:t>
            </a:fld>
            <a:endParaRPr lang="en-US"/>
          </a:p>
        </p:txBody>
      </p:sp>
    </p:spTree>
    <p:extLst>
      <p:ext uri="{BB962C8B-B14F-4D97-AF65-F5344CB8AC3E}">
        <p14:creationId xmlns:p14="http://schemas.microsoft.com/office/powerpoint/2010/main" val="6506875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3111C8-DA26-084D-B145-28471044B522}" type="slidenum">
              <a:rPr lang="en-US" smtClean="0"/>
              <a:t>4</a:t>
            </a:fld>
            <a:endParaRPr lang="en-US"/>
          </a:p>
        </p:txBody>
      </p:sp>
    </p:spTree>
    <p:extLst>
      <p:ext uri="{BB962C8B-B14F-4D97-AF65-F5344CB8AC3E}">
        <p14:creationId xmlns:p14="http://schemas.microsoft.com/office/powerpoint/2010/main" val="5828316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3111C8-DA26-084D-B145-28471044B522}" type="slidenum">
              <a:rPr lang="en-US" smtClean="0"/>
              <a:t>14</a:t>
            </a:fld>
            <a:endParaRPr lang="en-US"/>
          </a:p>
        </p:txBody>
      </p:sp>
    </p:spTree>
    <p:extLst>
      <p:ext uri="{BB962C8B-B14F-4D97-AF65-F5344CB8AC3E}">
        <p14:creationId xmlns:p14="http://schemas.microsoft.com/office/powerpoint/2010/main" val="40372030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C5706-640E-BD0D-B650-F004D4B8EFD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CBA1ED2F-EF43-4BE8-676D-5175474CFF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68D5BB7-A2DB-57AF-EB21-657B1C0B9BFF}"/>
              </a:ext>
            </a:extLst>
          </p:cNvPr>
          <p:cNvSpPr>
            <a:spLocks noGrp="1"/>
          </p:cNvSpPr>
          <p:nvPr>
            <p:ph type="dt" sz="half" idx="10"/>
          </p:nvPr>
        </p:nvSpPr>
        <p:spPr/>
        <p:txBody>
          <a:bodyPr/>
          <a:lstStyle/>
          <a:p>
            <a:fld id="{D590E48D-C67A-BE4D-A11F-DD10D2A24903}" type="datetimeFigureOut">
              <a:rPr lang="en-US" smtClean="0"/>
              <a:t>12/14/23</a:t>
            </a:fld>
            <a:endParaRPr lang="en-US"/>
          </a:p>
        </p:txBody>
      </p:sp>
      <p:sp>
        <p:nvSpPr>
          <p:cNvPr id="5" name="Footer Placeholder 4">
            <a:extLst>
              <a:ext uri="{FF2B5EF4-FFF2-40B4-BE49-F238E27FC236}">
                <a16:creationId xmlns:a16="http://schemas.microsoft.com/office/drawing/2014/main" id="{9971D693-B854-F0B7-D3A5-26E2A8B8B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F32E0D-674A-75D6-A42A-4F125156F027}"/>
              </a:ext>
            </a:extLst>
          </p:cNvPr>
          <p:cNvSpPr>
            <a:spLocks noGrp="1"/>
          </p:cNvSpPr>
          <p:nvPr>
            <p:ph type="sldNum" sz="quarter" idx="12"/>
          </p:nvPr>
        </p:nvSpPr>
        <p:spPr/>
        <p:txBody>
          <a:bodyPr/>
          <a:lstStyle/>
          <a:p>
            <a:fld id="{C44CCE8B-3D5A-7647-B0B1-47B2159CD117}" type="slidenum">
              <a:rPr lang="en-US" smtClean="0"/>
              <a:t>‹#›</a:t>
            </a:fld>
            <a:endParaRPr lang="en-US"/>
          </a:p>
        </p:txBody>
      </p:sp>
    </p:spTree>
    <p:extLst>
      <p:ext uri="{BB962C8B-B14F-4D97-AF65-F5344CB8AC3E}">
        <p14:creationId xmlns:p14="http://schemas.microsoft.com/office/powerpoint/2010/main" val="2633629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C53D8-6351-4B5F-1E57-9763B7BB42C7}"/>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64D3FCE-5E1E-1DD7-D30B-0488D89BABF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E3EE99F-2F04-6DBF-42D5-9A7C2CF88D3C}"/>
              </a:ext>
            </a:extLst>
          </p:cNvPr>
          <p:cNvSpPr>
            <a:spLocks noGrp="1"/>
          </p:cNvSpPr>
          <p:nvPr>
            <p:ph type="dt" sz="half" idx="10"/>
          </p:nvPr>
        </p:nvSpPr>
        <p:spPr/>
        <p:txBody>
          <a:bodyPr/>
          <a:lstStyle/>
          <a:p>
            <a:fld id="{D590E48D-C67A-BE4D-A11F-DD10D2A24903}" type="datetimeFigureOut">
              <a:rPr lang="en-US" smtClean="0"/>
              <a:t>12/14/23</a:t>
            </a:fld>
            <a:endParaRPr lang="en-US"/>
          </a:p>
        </p:txBody>
      </p:sp>
      <p:sp>
        <p:nvSpPr>
          <p:cNvPr id="5" name="Footer Placeholder 4">
            <a:extLst>
              <a:ext uri="{FF2B5EF4-FFF2-40B4-BE49-F238E27FC236}">
                <a16:creationId xmlns:a16="http://schemas.microsoft.com/office/drawing/2014/main" id="{57949AEC-9CF1-E237-B1DF-E1BD719933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809CC2-22E8-ACB4-9253-2FC39D8980FF}"/>
              </a:ext>
            </a:extLst>
          </p:cNvPr>
          <p:cNvSpPr>
            <a:spLocks noGrp="1"/>
          </p:cNvSpPr>
          <p:nvPr>
            <p:ph type="sldNum" sz="quarter" idx="12"/>
          </p:nvPr>
        </p:nvSpPr>
        <p:spPr/>
        <p:txBody>
          <a:bodyPr/>
          <a:lstStyle/>
          <a:p>
            <a:fld id="{C44CCE8B-3D5A-7647-B0B1-47B2159CD117}" type="slidenum">
              <a:rPr lang="en-US" smtClean="0"/>
              <a:t>‹#›</a:t>
            </a:fld>
            <a:endParaRPr lang="en-US"/>
          </a:p>
        </p:txBody>
      </p:sp>
    </p:spTree>
    <p:extLst>
      <p:ext uri="{BB962C8B-B14F-4D97-AF65-F5344CB8AC3E}">
        <p14:creationId xmlns:p14="http://schemas.microsoft.com/office/powerpoint/2010/main" val="990932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142EAC9-381D-41DF-8BF1-B6EFFB5DF8C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BAA986E-053F-14FC-0C0B-9D1ABCBCF25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4871041-017E-B5BF-E9F8-BFF29779259A}"/>
              </a:ext>
            </a:extLst>
          </p:cNvPr>
          <p:cNvSpPr>
            <a:spLocks noGrp="1"/>
          </p:cNvSpPr>
          <p:nvPr>
            <p:ph type="dt" sz="half" idx="10"/>
          </p:nvPr>
        </p:nvSpPr>
        <p:spPr/>
        <p:txBody>
          <a:bodyPr/>
          <a:lstStyle/>
          <a:p>
            <a:fld id="{D590E48D-C67A-BE4D-A11F-DD10D2A24903}" type="datetimeFigureOut">
              <a:rPr lang="en-US" smtClean="0"/>
              <a:t>12/14/23</a:t>
            </a:fld>
            <a:endParaRPr lang="en-US"/>
          </a:p>
        </p:txBody>
      </p:sp>
      <p:sp>
        <p:nvSpPr>
          <p:cNvPr id="5" name="Footer Placeholder 4">
            <a:extLst>
              <a:ext uri="{FF2B5EF4-FFF2-40B4-BE49-F238E27FC236}">
                <a16:creationId xmlns:a16="http://schemas.microsoft.com/office/drawing/2014/main" id="{D66067E3-DB75-0768-8F36-92A0A4B4EE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2F8C6B-7650-8A3D-7204-45638A9B2802}"/>
              </a:ext>
            </a:extLst>
          </p:cNvPr>
          <p:cNvSpPr>
            <a:spLocks noGrp="1"/>
          </p:cNvSpPr>
          <p:nvPr>
            <p:ph type="sldNum" sz="quarter" idx="12"/>
          </p:nvPr>
        </p:nvSpPr>
        <p:spPr/>
        <p:txBody>
          <a:bodyPr/>
          <a:lstStyle/>
          <a:p>
            <a:fld id="{C44CCE8B-3D5A-7647-B0B1-47B2159CD117}" type="slidenum">
              <a:rPr lang="en-US" smtClean="0"/>
              <a:t>‹#›</a:t>
            </a:fld>
            <a:endParaRPr lang="en-US"/>
          </a:p>
        </p:txBody>
      </p:sp>
    </p:spTree>
    <p:extLst>
      <p:ext uri="{BB962C8B-B14F-4D97-AF65-F5344CB8AC3E}">
        <p14:creationId xmlns:p14="http://schemas.microsoft.com/office/powerpoint/2010/main" val="1389518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9DA15-6EE6-56D1-316C-9252C901891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583847F-4FD7-6598-B212-B5D89BFEF13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B368220-BFAB-FE60-17DA-29CF67EF07A0}"/>
              </a:ext>
            </a:extLst>
          </p:cNvPr>
          <p:cNvSpPr>
            <a:spLocks noGrp="1"/>
          </p:cNvSpPr>
          <p:nvPr>
            <p:ph type="dt" sz="half" idx="10"/>
          </p:nvPr>
        </p:nvSpPr>
        <p:spPr/>
        <p:txBody>
          <a:bodyPr/>
          <a:lstStyle/>
          <a:p>
            <a:fld id="{D590E48D-C67A-BE4D-A11F-DD10D2A24903}" type="datetimeFigureOut">
              <a:rPr lang="en-US" smtClean="0"/>
              <a:t>12/14/23</a:t>
            </a:fld>
            <a:endParaRPr lang="en-US"/>
          </a:p>
        </p:txBody>
      </p:sp>
      <p:sp>
        <p:nvSpPr>
          <p:cNvPr id="5" name="Footer Placeholder 4">
            <a:extLst>
              <a:ext uri="{FF2B5EF4-FFF2-40B4-BE49-F238E27FC236}">
                <a16:creationId xmlns:a16="http://schemas.microsoft.com/office/drawing/2014/main" id="{8BB56D8E-3645-774C-7E65-FF3E8DAA36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1A3DD3-B093-69D1-9439-045494CE195E}"/>
              </a:ext>
            </a:extLst>
          </p:cNvPr>
          <p:cNvSpPr>
            <a:spLocks noGrp="1"/>
          </p:cNvSpPr>
          <p:nvPr>
            <p:ph type="sldNum" sz="quarter" idx="12"/>
          </p:nvPr>
        </p:nvSpPr>
        <p:spPr/>
        <p:txBody>
          <a:bodyPr/>
          <a:lstStyle/>
          <a:p>
            <a:fld id="{C44CCE8B-3D5A-7647-B0B1-47B2159CD117}" type="slidenum">
              <a:rPr lang="en-US" smtClean="0"/>
              <a:t>‹#›</a:t>
            </a:fld>
            <a:endParaRPr lang="en-US"/>
          </a:p>
        </p:txBody>
      </p:sp>
    </p:spTree>
    <p:extLst>
      <p:ext uri="{BB962C8B-B14F-4D97-AF65-F5344CB8AC3E}">
        <p14:creationId xmlns:p14="http://schemas.microsoft.com/office/powerpoint/2010/main" val="3413915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DDBEF-F5ED-3E57-2008-A8EFBC31FC1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11DF8D85-0BA3-25D9-F50B-6EDAC7CABE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0F6CC5A-409F-1CD4-A468-DEBF48F633E0}"/>
              </a:ext>
            </a:extLst>
          </p:cNvPr>
          <p:cNvSpPr>
            <a:spLocks noGrp="1"/>
          </p:cNvSpPr>
          <p:nvPr>
            <p:ph type="dt" sz="half" idx="10"/>
          </p:nvPr>
        </p:nvSpPr>
        <p:spPr/>
        <p:txBody>
          <a:bodyPr/>
          <a:lstStyle/>
          <a:p>
            <a:fld id="{D590E48D-C67A-BE4D-A11F-DD10D2A24903}" type="datetimeFigureOut">
              <a:rPr lang="en-US" smtClean="0"/>
              <a:t>12/14/23</a:t>
            </a:fld>
            <a:endParaRPr lang="en-US"/>
          </a:p>
        </p:txBody>
      </p:sp>
      <p:sp>
        <p:nvSpPr>
          <p:cNvPr id="5" name="Footer Placeholder 4">
            <a:extLst>
              <a:ext uri="{FF2B5EF4-FFF2-40B4-BE49-F238E27FC236}">
                <a16:creationId xmlns:a16="http://schemas.microsoft.com/office/drawing/2014/main" id="{CBE5E972-6CB4-8373-618E-0E360A1AC2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1DC1D4-F5B7-8F46-FB23-668877AFDA42}"/>
              </a:ext>
            </a:extLst>
          </p:cNvPr>
          <p:cNvSpPr>
            <a:spLocks noGrp="1"/>
          </p:cNvSpPr>
          <p:nvPr>
            <p:ph type="sldNum" sz="quarter" idx="12"/>
          </p:nvPr>
        </p:nvSpPr>
        <p:spPr/>
        <p:txBody>
          <a:bodyPr/>
          <a:lstStyle/>
          <a:p>
            <a:fld id="{C44CCE8B-3D5A-7647-B0B1-47B2159CD117}" type="slidenum">
              <a:rPr lang="en-US" smtClean="0"/>
              <a:t>‹#›</a:t>
            </a:fld>
            <a:endParaRPr lang="en-US"/>
          </a:p>
        </p:txBody>
      </p:sp>
    </p:spTree>
    <p:extLst>
      <p:ext uri="{BB962C8B-B14F-4D97-AF65-F5344CB8AC3E}">
        <p14:creationId xmlns:p14="http://schemas.microsoft.com/office/powerpoint/2010/main" val="64872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75A01-6AD1-20F8-325F-7B8BE120F7E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149634A-9712-64D3-7A4B-95AB45D10EB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B9162F2-9972-6E3B-1A7F-C694B073184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C5B43CD5-A266-9421-F031-272187B8D4FB}"/>
              </a:ext>
            </a:extLst>
          </p:cNvPr>
          <p:cNvSpPr>
            <a:spLocks noGrp="1"/>
          </p:cNvSpPr>
          <p:nvPr>
            <p:ph type="dt" sz="half" idx="10"/>
          </p:nvPr>
        </p:nvSpPr>
        <p:spPr/>
        <p:txBody>
          <a:bodyPr/>
          <a:lstStyle/>
          <a:p>
            <a:fld id="{D590E48D-C67A-BE4D-A11F-DD10D2A24903}" type="datetimeFigureOut">
              <a:rPr lang="en-US" smtClean="0"/>
              <a:t>12/14/23</a:t>
            </a:fld>
            <a:endParaRPr lang="en-US"/>
          </a:p>
        </p:txBody>
      </p:sp>
      <p:sp>
        <p:nvSpPr>
          <p:cNvPr id="6" name="Footer Placeholder 5">
            <a:extLst>
              <a:ext uri="{FF2B5EF4-FFF2-40B4-BE49-F238E27FC236}">
                <a16:creationId xmlns:a16="http://schemas.microsoft.com/office/drawing/2014/main" id="{44C17D70-D0DB-83C1-5C50-CD7A790217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8799C3-2659-CFCD-AB69-A8CAE7324163}"/>
              </a:ext>
            </a:extLst>
          </p:cNvPr>
          <p:cNvSpPr>
            <a:spLocks noGrp="1"/>
          </p:cNvSpPr>
          <p:nvPr>
            <p:ph type="sldNum" sz="quarter" idx="12"/>
          </p:nvPr>
        </p:nvSpPr>
        <p:spPr/>
        <p:txBody>
          <a:bodyPr/>
          <a:lstStyle/>
          <a:p>
            <a:fld id="{C44CCE8B-3D5A-7647-B0B1-47B2159CD117}" type="slidenum">
              <a:rPr lang="en-US" smtClean="0"/>
              <a:t>‹#›</a:t>
            </a:fld>
            <a:endParaRPr lang="en-US"/>
          </a:p>
        </p:txBody>
      </p:sp>
    </p:spTree>
    <p:extLst>
      <p:ext uri="{BB962C8B-B14F-4D97-AF65-F5344CB8AC3E}">
        <p14:creationId xmlns:p14="http://schemas.microsoft.com/office/powerpoint/2010/main" val="1163422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90FE2-C670-023D-A671-DC6319A0E0CB}"/>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3478BB9-051B-5C05-3B06-8585804E9E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0C1C8F5-C34B-0065-170C-DEF3C267006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A6F5902-9EDD-B029-BF38-2EFF3C5C21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6B284728-A375-903E-DD09-40B00A3E5F5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6E3FD2C-F508-50A3-EE13-1C3F43D14295}"/>
              </a:ext>
            </a:extLst>
          </p:cNvPr>
          <p:cNvSpPr>
            <a:spLocks noGrp="1"/>
          </p:cNvSpPr>
          <p:nvPr>
            <p:ph type="dt" sz="half" idx="10"/>
          </p:nvPr>
        </p:nvSpPr>
        <p:spPr/>
        <p:txBody>
          <a:bodyPr/>
          <a:lstStyle/>
          <a:p>
            <a:fld id="{D590E48D-C67A-BE4D-A11F-DD10D2A24903}" type="datetimeFigureOut">
              <a:rPr lang="en-US" smtClean="0"/>
              <a:t>12/14/23</a:t>
            </a:fld>
            <a:endParaRPr lang="en-US"/>
          </a:p>
        </p:txBody>
      </p:sp>
      <p:sp>
        <p:nvSpPr>
          <p:cNvPr id="8" name="Footer Placeholder 7">
            <a:extLst>
              <a:ext uri="{FF2B5EF4-FFF2-40B4-BE49-F238E27FC236}">
                <a16:creationId xmlns:a16="http://schemas.microsoft.com/office/drawing/2014/main" id="{30C5016D-11C1-E394-9483-65F03071BAC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5C0268-7152-96D7-DFFD-B418D13C8176}"/>
              </a:ext>
            </a:extLst>
          </p:cNvPr>
          <p:cNvSpPr>
            <a:spLocks noGrp="1"/>
          </p:cNvSpPr>
          <p:nvPr>
            <p:ph type="sldNum" sz="quarter" idx="12"/>
          </p:nvPr>
        </p:nvSpPr>
        <p:spPr/>
        <p:txBody>
          <a:bodyPr/>
          <a:lstStyle/>
          <a:p>
            <a:fld id="{C44CCE8B-3D5A-7647-B0B1-47B2159CD117}" type="slidenum">
              <a:rPr lang="en-US" smtClean="0"/>
              <a:t>‹#›</a:t>
            </a:fld>
            <a:endParaRPr lang="en-US"/>
          </a:p>
        </p:txBody>
      </p:sp>
    </p:spTree>
    <p:extLst>
      <p:ext uri="{BB962C8B-B14F-4D97-AF65-F5344CB8AC3E}">
        <p14:creationId xmlns:p14="http://schemas.microsoft.com/office/powerpoint/2010/main" val="1447082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B7B1A-9E09-DC5B-6174-BA600A7C7F9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C77440C-7C18-2383-2F15-E03291859658}"/>
              </a:ext>
            </a:extLst>
          </p:cNvPr>
          <p:cNvSpPr>
            <a:spLocks noGrp="1"/>
          </p:cNvSpPr>
          <p:nvPr>
            <p:ph type="dt" sz="half" idx="10"/>
          </p:nvPr>
        </p:nvSpPr>
        <p:spPr/>
        <p:txBody>
          <a:bodyPr/>
          <a:lstStyle/>
          <a:p>
            <a:fld id="{D590E48D-C67A-BE4D-A11F-DD10D2A24903}" type="datetimeFigureOut">
              <a:rPr lang="en-US" smtClean="0"/>
              <a:t>12/14/23</a:t>
            </a:fld>
            <a:endParaRPr lang="en-US"/>
          </a:p>
        </p:txBody>
      </p:sp>
      <p:sp>
        <p:nvSpPr>
          <p:cNvPr id="4" name="Footer Placeholder 3">
            <a:extLst>
              <a:ext uri="{FF2B5EF4-FFF2-40B4-BE49-F238E27FC236}">
                <a16:creationId xmlns:a16="http://schemas.microsoft.com/office/drawing/2014/main" id="{82021197-3F4C-2571-E9D2-BD00BA27E57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F98075D-C2C9-5739-36CF-D9A8531179B8}"/>
              </a:ext>
            </a:extLst>
          </p:cNvPr>
          <p:cNvSpPr>
            <a:spLocks noGrp="1"/>
          </p:cNvSpPr>
          <p:nvPr>
            <p:ph type="sldNum" sz="quarter" idx="12"/>
          </p:nvPr>
        </p:nvSpPr>
        <p:spPr/>
        <p:txBody>
          <a:bodyPr/>
          <a:lstStyle/>
          <a:p>
            <a:fld id="{C44CCE8B-3D5A-7647-B0B1-47B2159CD117}" type="slidenum">
              <a:rPr lang="en-US" smtClean="0"/>
              <a:t>‹#›</a:t>
            </a:fld>
            <a:endParaRPr lang="en-US"/>
          </a:p>
        </p:txBody>
      </p:sp>
    </p:spTree>
    <p:extLst>
      <p:ext uri="{BB962C8B-B14F-4D97-AF65-F5344CB8AC3E}">
        <p14:creationId xmlns:p14="http://schemas.microsoft.com/office/powerpoint/2010/main" val="3516989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503413-CF56-551C-0DBD-5A1E370B2968}"/>
              </a:ext>
            </a:extLst>
          </p:cNvPr>
          <p:cNvSpPr>
            <a:spLocks noGrp="1"/>
          </p:cNvSpPr>
          <p:nvPr>
            <p:ph type="dt" sz="half" idx="10"/>
          </p:nvPr>
        </p:nvSpPr>
        <p:spPr/>
        <p:txBody>
          <a:bodyPr/>
          <a:lstStyle/>
          <a:p>
            <a:fld id="{D590E48D-C67A-BE4D-A11F-DD10D2A24903}" type="datetimeFigureOut">
              <a:rPr lang="en-US" smtClean="0"/>
              <a:t>12/14/23</a:t>
            </a:fld>
            <a:endParaRPr lang="en-US"/>
          </a:p>
        </p:txBody>
      </p:sp>
      <p:sp>
        <p:nvSpPr>
          <p:cNvPr id="3" name="Footer Placeholder 2">
            <a:extLst>
              <a:ext uri="{FF2B5EF4-FFF2-40B4-BE49-F238E27FC236}">
                <a16:creationId xmlns:a16="http://schemas.microsoft.com/office/drawing/2014/main" id="{E4491E2E-E033-87A6-C267-43AB63FA64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085BB6-E764-8B70-B8B1-A89FCCB43EA9}"/>
              </a:ext>
            </a:extLst>
          </p:cNvPr>
          <p:cNvSpPr>
            <a:spLocks noGrp="1"/>
          </p:cNvSpPr>
          <p:nvPr>
            <p:ph type="sldNum" sz="quarter" idx="12"/>
          </p:nvPr>
        </p:nvSpPr>
        <p:spPr/>
        <p:txBody>
          <a:bodyPr/>
          <a:lstStyle/>
          <a:p>
            <a:fld id="{C44CCE8B-3D5A-7647-B0B1-47B2159CD117}" type="slidenum">
              <a:rPr lang="en-US" smtClean="0"/>
              <a:t>‹#›</a:t>
            </a:fld>
            <a:endParaRPr lang="en-US"/>
          </a:p>
        </p:txBody>
      </p:sp>
    </p:spTree>
    <p:extLst>
      <p:ext uri="{BB962C8B-B14F-4D97-AF65-F5344CB8AC3E}">
        <p14:creationId xmlns:p14="http://schemas.microsoft.com/office/powerpoint/2010/main" val="829637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BA5EA-8CBE-428F-0C53-87EFA6D7D48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8858CCB4-3493-6771-D5E9-6BC9E3B0FC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563A5D7D-BF0D-1008-5A6B-C2E024EBED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0C489B3-D1D8-843D-125C-8ECACB49770F}"/>
              </a:ext>
            </a:extLst>
          </p:cNvPr>
          <p:cNvSpPr>
            <a:spLocks noGrp="1"/>
          </p:cNvSpPr>
          <p:nvPr>
            <p:ph type="dt" sz="half" idx="10"/>
          </p:nvPr>
        </p:nvSpPr>
        <p:spPr/>
        <p:txBody>
          <a:bodyPr/>
          <a:lstStyle/>
          <a:p>
            <a:fld id="{D590E48D-C67A-BE4D-A11F-DD10D2A24903}" type="datetimeFigureOut">
              <a:rPr lang="en-US" smtClean="0"/>
              <a:t>12/14/23</a:t>
            </a:fld>
            <a:endParaRPr lang="en-US"/>
          </a:p>
        </p:txBody>
      </p:sp>
      <p:sp>
        <p:nvSpPr>
          <p:cNvPr id="6" name="Footer Placeholder 5">
            <a:extLst>
              <a:ext uri="{FF2B5EF4-FFF2-40B4-BE49-F238E27FC236}">
                <a16:creationId xmlns:a16="http://schemas.microsoft.com/office/drawing/2014/main" id="{BFBA3333-0895-A8B5-F902-D5412C1167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96F6E9-7CA0-8CA8-03CC-E9B77D1FC501}"/>
              </a:ext>
            </a:extLst>
          </p:cNvPr>
          <p:cNvSpPr>
            <a:spLocks noGrp="1"/>
          </p:cNvSpPr>
          <p:nvPr>
            <p:ph type="sldNum" sz="quarter" idx="12"/>
          </p:nvPr>
        </p:nvSpPr>
        <p:spPr/>
        <p:txBody>
          <a:bodyPr/>
          <a:lstStyle/>
          <a:p>
            <a:fld id="{C44CCE8B-3D5A-7647-B0B1-47B2159CD117}" type="slidenum">
              <a:rPr lang="en-US" smtClean="0"/>
              <a:t>‹#›</a:t>
            </a:fld>
            <a:endParaRPr lang="en-US"/>
          </a:p>
        </p:txBody>
      </p:sp>
    </p:spTree>
    <p:extLst>
      <p:ext uri="{BB962C8B-B14F-4D97-AF65-F5344CB8AC3E}">
        <p14:creationId xmlns:p14="http://schemas.microsoft.com/office/powerpoint/2010/main" val="1761044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33684-5E14-6D45-9F9E-9A9F901784E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08BAD9F-A950-0840-D851-49011B4BB1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2B20A9E-1E14-9D8F-B3D9-7960367472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13227C3-7CCA-CAC5-C31F-E6141AD6AB7E}"/>
              </a:ext>
            </a:extLst>
          </p:cNvPr>
          <p:cNvSpPr>
            <a:spLocks noGrp="1"/>
          </p:cNvSpPr>
          <p:nvPr>
            <p:ph type="dt" sz="half" idx="10"/>
          </p:nvPr>
        </p:nvSpPr>
        <p:spPr/>
        <p:txBody>
          <a:bodyPr/>
          <a:lstStyle/>
          <a:p>
            <a:fld id="{D590E48D-C67A-BE4D-A11F-DD10D2A24903}" type="datetimeFigureOut">
              <a:rPr lang="en-US" smtClean="0"/>
              <a:t>12/14/23</a:t>
            </a:fld>
            <a:endParaRPr lang="en-US"/>
          </a:p>
        </p:txBody>
      </p:sp>
      <p:sp>
        <p:nvSpPr>
          <p:cNvPr id="6" name="Footer Placeholder 5">
            <a:extLst>
              <a:ext uri="{FF2B5EF4-FFF2-40B4-BE49-F238E27FC236}">
                <a16:creationId xmlns:a16="http://schemas.microsoft.com/office/drawing/2014/main" id="{C9B0EC8D-A655-D5DC-C9D9-34B095D2E7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0697A2-3EE9-41F9-A3E8-42B159657714}"/>
              </a:ext>
            </a:extLst>
          </p:cNvPr>
          <p:cNvSpPr>
            <a:spLocks noGrp="1"/>
          </p:cNvSpPr>
          <p:nvPr>
            <p:ph type="sldNum" sz="quarter" idx="12"/>
          </p:nvPr>
        </p:nvSpPr>
        <p:spPr/>
        <p:txBody>
          <a:bodyPr/>
          <a:lstStyle/>
          <a:p>
            <a:fld id="{C44CCE8B-3D5A-7647-B0B1-47B2159CD117}" type="slidenum">
              <a:rPr lang="en-US" smtClean="0"/>
              <a:t>‹#›</a:t>
            </a:fld>
            <a:endParaRPr lang="en-US"/>
          </a:p>
        </p:txBody>
      </p:sp>
    </p:spTree>
    <p:extLst>
      <p:ext uri="{BB962C8B-B14F-4D97-AF65-F5344CB8AC3E}">
        <p14:creationId xmlns:p14="http://schemas.microsoft.com/office/powerpoint/2010/main" val="22695183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5DDD46-613C-1023-17E5-D3ACFE41FF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D1F32DC-82AC-FD79-0ED6-62E2F59342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9E63A30-3349-EDD8-47BE-5097950560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90E48D-C67A-BE4D-A11F-DD10D2A24903}" type="datetimeFigureOut">
              <a:rPr lang="en-US" smtClean="0"/>
              <a:t>12/14/23</a:t>
            </a:fld>
            <a:endParaRPr lang="en-US"/>
          </a:p>
        </p:txBody>
      </p:sp>
      <p:sp>
        <p:nvSpPr>
          <p:cNvPr id="5" name="Footer Placeholder 4">
            <a:extLst>
              <a:ext uri="{FF2B5EF4-FFF2-40B4-BE49-F238E27FC236}">
                <a16:creationId xmlns:a16="http://schemas.microsoft.com/office/drawing/2014/main" id="{06D5728B-7AED-1B6E-7CFC-8776990B33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7DAD3E3-CF01-1029-13D9-208F1D7E56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4CCE8B-3D5A-7647-B0B1-47B2159CD117}" type="slidenum">
              <a:rPr lang="en-US" smtClean="0"/>
              <a:t>‹#›</a:t>
            </a:fld>
            <a:endParaRPr lang="en-US"/>
          </a:p>
        </p:txBody>
      </p:sp>
    </p:spTree>
    <p:extLst>
      <p:ext uri="{BB962C8B-B14F-4D97-AF65-F5344CB8AC3E}">
        <p14:creationId xmlns:p14="http://schemas.microsoft.com/office/powerpoint/2010/main" val="29780625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gif"/></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0407F-0670-7B29-C04A-78A90FB5692D}"/>
              </a:ext>
            </a:extLst>
          </p:cNvPr>
          <p:cNvSpPr>
            <a:spLocks noGrp="1"/>
          </p:cNvSpPr>
          <p:nvPr>
            <p:ph type="ctrTitle"/>
          </p:nvPr>
        </p:nvSpPr>
        <p:spPr>
          <a:xfrm>
            <a:off x="1739347" y="2999618"/>
            <a:ext cx="8306257" cy="858764"/>
          </a:xfrm>
        </p:spPr>
        <p:txBody>
          <a:bodyPr>
            <a:normAutofit fontScale="90000"/>
          </a:bodyPr>
          <a:lstStyle/>
          <a:p>
            <a:r>
              <a:rPr lang="en-US" dirty="0">
                <a:solidFill>
                  <a:schemeClr val="bg1"/>
                </a:solidFill>
                <a:latin typeface="Apple Braille Outline 8 Dot" pitchFamily="2" charset="0"/>
                <a:cs typeface="Aharoni" panose="02010803020104030203" pitchFamily="2" charset="-79"/>
              </a:rPr>
              <a:t>Why the HYPE?</a:t>
            </a:r>
          </a:p>
        </p:txBody>
      </p:sp>
    </p:spTree>
    <p:extLst>
      <p:ext uri="{BB962C8B-B14F-4D97-AF65-F5344CB8AC3E}">
        <p14:creationId xmlns:p14="http://schemas.microsoft.com/office/powerpoint/2010/main" val="10187481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A3732-4847-6703-7CEC-C6E41C92365D}"/>
              </a:ext>
            </a:extLst>
          </p:cNvPr>
          <p:cNvSpPr>
            <a:spLocks noGrp="1"/>
          </p:cNvSpPr>
          <p:nvPr>
            <p:ph type="title"/>
          </p:nvPr>
        </p:nvSpPr>
        <p:spPr>
          <a:xfrm>
            <a:off x="162459" y="113730"/>
            <a:ext cx="10117810" cy="1150470"/>
          </a:xfrm>
        </p:spPr>
        <p:txBody>
          <a:bodyPr anchor="b">
            <a:normAutofit/>
          </a:bodyPr>
          <a:lstStyle/>
          <a:p>
            <a:r>
              <a:rPr lang="en-US" sz="4000" dirty="0">
                <a:solidFill>
                  <a:schemeClr val="accent6">
                    <a:lumMod val="75000"/>
                  </a:schemeClr>
                </a:solidFill>
                <a:latin typeface="Apple Braille" pitchFamily="2" charset="0"/>
              </a:rPr>
              <a:t>1) Understanding the Cryptography</a:t>
            </a:r>
          </a:p>
        </p:txBody>
      </p:sp>
      <p:sp>
        <p:nvSpPr>
          <p:cNvPr id="3" name="Content Placeholder 2">
            <a:extLst>
              <a:ext uri="{FF2B5EF4-FFF2-40B4-BE49-F238E27FC236}">
                <a16:creationId xmlns:a16="http://schemas.microsoft.com/office/drawing/2014/main" id="{4316596D-2C50-694D-246F-20F827CA32C9}"/>
              </a:ext>
            </a:extLst>
          </p:cNvPr>
          <p:cNvSpPr>
            <a:spLocks noGrp="1"/>
          </p:cNvSpPr>
          <p:nvPr>
            <p:ph idx="1"/>
          </p:nvPr>
        </p:nvSpPr>
        <p:spPr>
          <a:xfrm>
            <a:off x="370277" y="1980775"/>
            <a:ext cx="6781845" cy="4014780"/>
          </a:xfrm>
        </p:spPr>
        <p:txBody>
          <a:bodyPr anchor="t">
            <a:normAutofit/>
          </a:bodyPr>
          <a:lstStyle/>
          <a:p>
            <a:pPr marL="0" indent="0">
              <a:buNone/>
            </a:pPr>
            <a:r>
              <a:rPr lang="en-US" sz="2000" dirty="0">
                <a:solidFill>
                  <a:schemeClr val="bg1"/>
                </a:solidFill>
              </a:rPr>
              <a:t>Before starting out you should understand the technology itself. It’s mandatory to learn about Encryptions and Algorithms. </a:t>
            </a:r>
            <a:br>
              <a:rPr lang="en-US" sz="2000" dirty="0">
                <a:solidFill>
                  <a:schemeClr val="bg1"/>
                </a:solidFill>
              </a:rPr>
            </a:br>
            <a:br>
              <a:rPr lang="en-US" sz="2000" dirty="0">
                <a:solidFill>
                  <a:schemeClr val="bg1"/>
                </a:solidFill>
              </a:rPr>
            </a:br>
            <a:r>
              <a:rPr lang="en-US" sz="2000" dirty="0">
                <a:solidFill>
                  <a:schemeClr val="bg1"/>
                </a:solidFill>
              </a:rPr>
              <a:t>Few things you should learn: </a:t>
            </a:r>
            <a:br>
              <a:rPr lang="en-US" sz="2000" dirty="0">
                <a:solidFill>
                  <a:schemeClr val="bg1"/>
                </a:solidFill>
              </a:rPr>
            </a:br>
            <a:endParaRPr lang="en-US" sz="2000" dirty="0">
              <a:solidFill>
                <a:schemeClr val="bg1"/>
              </a:solidFill>
            </a:endParaRPr>
          </a:p>
          <a:p>
            <a:pPr>
              <a:buFontTx/>
              <a:buChar char="-"/>
            </a:pPr>
            <a:r>
              <a:rPr lang="en-US" sz="2000" dirty="0">
                <a:solidFill>
                  <a:schemeClr val="bg1"/>
                </a:solidFill>
              </a:rPr>
              <a:t>What is Encryption? </a:t>
            </a:r>
          </a:p>
          <a:p>
            <a:pPr>
              <a:buFontTx/>
              <a:buChar char="-"/>
            </a:pPr>
            <a:r>
              <a:rPr lang="en-US" sz="2000" dirty="0">
                <a:solidFill>
                  <a:schemeClr val="bg1"/>
                </a:solidFill>
              </a:rPr>
              <a:t>Difference between Symmetric Encryption &amp; Asymmetric Encryption</a:t>
            </a:r>
          </a:p>
          <a:p>
            <a:pPr>
              <a:buFontTx/>
              <a:buChar char="-"/>
            </a:pPr>
            <a:r>
              <a:rPr lang="en-US" sz="2000" dirty="0">
                <a:solidFill>
                  <a:schemeClr val="bg1"/>
                </a:solidFill>
              </a:rPr>
              <a:t>What are Digital Signatures / Asymmetric Signing</a:t>
            </a:r>
          </a:p>
          <a:p>
            <a:pPr marL="0" indent="0">
              <a:buNone/>
            </a:pPr>
            <a:endParaRPr lang="en-US" sz="2000" dirty="0">
              <a:solidFill>
                <a:schemeClr val="bg1"/>
              </a:solidFill>
            </a:endParaRPr>
          </a:p>
        </p:txBody>
      </p:sp>
      <p:pic>
        <p:nvPicPr>
          <p:cNvPr id="5" name="Picture 4" descr="A qr code on a white background&#10;&#10;Description automatically generated">
            <a:extLst>
              <a:ext uri="{FF2B5EF4-FFF2-40B4-BE49-F238E27FC236}">
                <a16:creationId xmlns:a16="http://schemas.microsoft.com/office/drawing/2014/main" id="{38A6183D-758A-57BD-C6F2-47FC1151E83C}"/>
              </a:ext>
            </a:extLst>
          </p:cNvPr>
          <p:cNvPicPr>
            <a:picLocks noChangeAspect="1"/>
          </p:cNvPicPr>
          <p:nvPr/>
        </p:nvPicPr>
        <p:blipFill rotWithShape="1">
          <a:blip r:embed="rId2"/>
          <a:srcRect r="-2" b="3094"/>
          <a:stretch/>
        </p:blipFill>
        <p:spPr>
          <a:xfrm>
            <a:off x="7775215" y="1980775"/>
            <a:ext cx="4046508" cy="3921261"/>
          </a:xfrm>
          <a:prstGeom prst="rect">
            <a:avLst/>
          </a:prstGeom>
        </p:spPr>
      </p:pic>
      <p:sp>
        <p:nvSpPr>
          <p:cNvPr id="4" name="TextBox 3">
            <a:extLst>
              <a:ext uri="{FF2B5EF4-FFF2-40B4-BE49-F238E27FC236}">
                <a16:creationId xmlns:a16="http://schemas.microsoft.com/office/drawing/2014/main" id="{717ABAC8-2C25-8AEF-601A-0918B5334FB6}"/>
              </a:ext>
            </a:extLst>
          </p:cNvPr>
          <p:cNvSpPr txBox="1"/>
          <p:nvPr/>
        </p:nvSpPr>
        <p:spPr>
          <a:xfrm>
            <a:off x="2296160" y="160528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4163187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A3732-4847-6703-7CEC-C6E41C92365D}"/>
              </a:ext>
            </a:extLst>
          </p:cNvPr>
          <p:cNvSpPr>
            <a:spLocks noGrp="1"/>
          </p:cNvSpPr>
          <p:nvPr>
            <p:ph type="title"/>
          </p:nvPr>
        </p:nvSpPr>
        <p:spPr>
          <a:xfrm>
            <a:off x="301660" y="-459175"/>
            <a:ext cx="7010076" cy="1642969"/>
          </a:xfrm>
        </p:spPr>
        <p:txBody>
          <a:bodyPr anchor="b">
            <a:normAutofit/>
          </a:bodyPr>
          <a:lstStyle/>
          <a:p>
            <a:r>
              <a:rPr lang="en-US" sz="4000" dirty="0">
                <a:solidFill>
                  <a:schemeClr val="accent6">
                    <a:lumMod val="75000"/>
                  </a:schemeClr>
                </a:solidFill>
                <a:latin typeface="Apple Braille" pitchFamily="2" charset="0"/>
              </a:rPr>
              <a:t>2) Blockchain and Bitcoin</a:t>
            </a:r>
          </a:p>
        </p:txBody>
      </p:sp>
      <p:sp>
        <p:nvSpPr>
          <p:cNvPr id="3" name="Content Placeholder 2">
            <a:extLst>
              <a:ext uri="{FF2B5EF4-FFF2-40B4-BE49-F238E27FC236}">
                <a16:creationId xmlns:a16="http://schemas.microsoft.com/office/drawing/2014/main" id="{4316596D-2C50-694D-246F-20F827CA32C9}"/>
              </a:ext>
            </a:extLst>
          </p:cNvPr>
          <p:cNvSpPr>
            <a:spLocks noGrp="1"/>
          </p:cNvSpPr>
          <p:nvPr>
            <p:ph idx="1"/>
          </p:nvPr>
        </p:nvSpPr>
        <p:spPr>
          <a:xfrm>
            <a:off x="710370" y="2151637"/>
            <a:ext cx="5385630" cy="3522569"/>
          </a:xfrm>
        </p:spPr>
        <p:txBody>
          <a:bodyPr anchor="t">
            <a:normAutofit/>
          </a:bodyPr>
          <a:lstStyle/>
          <a:p>
            <a:pPr marL="0" indent="0">
              <a:buNone/>
            </a:pPr>
            <a:r>
              <a:rPr lang="en-US" sz="2000" dirty="0">
                <a:solidFill>
                  <a:schemeClr val="bg1"/>
                </a:solidFill>
              </a:rPr>
              <a:t>Once you’re good with cryptography, you’re eligible to learn Blockchain specifically how it works. </a:t>
            </a:r>
            <a:br>
              <a:rPr lang="en-US" sz="2000" dirty="0">
                <a:solidFill>
                  <a:schemeClr val="bg1"/>
                </a:solidFill>
              </a:rPr>
            </a:br>
            <a:br>
              <a:rPr lang="en-US" sz="2000" dirty="0">
                <a:solidFill>
                  <a:schemeClr val="bg1"/>
                </a:solidFill>
              </a:rPr>
            </a:br>
            <a:br>
              <a:rPr lang="en-US" sz="2000" dirty="0">
                <a:solidFill>
                  <a:schemeClr val="bg1"/>
                </a:solidFill>
              </a:rPr>
            </a:br>
            <a:r>
              <a:rPr lang="en-US" sz="2000" dirty="0">
                <a:solidFill>
                  <a:schemeClr val="bg1"/>
                </a:solidFill>
              </a:rPr>
              <a:t>Few things you should learn:</a:t>
            </a:r>
          </a:p>
          <a:p>
            <a:pPr>
              <a:buFontTx/>
              <a:buChar char="-"/>
            </a:pPr>
            <a:r>
              <a:rPr lang="en-US" sz="2000" dirty="0">
                <a:solidFill>
                  <a:schemeClr val="bg1"/>
                </a:solidFill>
              </a:rPr>
              <a:t>What is Blockchain and How it works! </a:t>
            </a:r>
          </a:p>
          <a:p>
            <a:pPr>
              <a:buFontTx/>
              <a:buChar char="-"/>
            </a:pPr>
            <a:r>
              <a:rPr lang="en-US" sz="2000" dirty="0">
                <a:solidFill>
                  <a:schemeClr val="bg1"/>
                </a:solidFill>
              </a:rPr>
              <a:t>Bitcoin Whitepaper [ </a:t>
            </a:r>
            <a:r>
              <a:rPr lang="en-US" sz="2000" dirty="0">
                <a:solidFill>
                  <a:srgbClr val="C00000"/>
                </a:solidFill>
              </a:rPr>
              <a:t>Never Ever Neglect it</a:t>
            </a:r>
            <a:r>
              <a:rPr lang="en-US" sz="2000" dirty="0">
                <a:solidFill>
                  <a:schemeClr val="bg1"/>
                </a:solidFill>
              </a:rPr>
              <a:t>! ]</a:t>
            </a:r>
          </a:p>
          <a:p>
            <a:pPr>
              <a:buFontTx/>
              <a:buChar char="-"/>
            </a:pPr>
            <a:endParaRPr lang="en-US" sz="2000" dirty="0">
              <a:solidFill>
                <a:schemeClr val="bg1"/>
              </a:solidFill>
            </a:endParaRPr>
          </a:p>
          <a:p>
            <a:pPr marL="0" indent="0">
              <a:buNone/>
            </a:pPr>
            <a:r>
              <a:rPr lang="en-US" sz="2000" dirty="0">
                <a:solidFill>
                  <a:schemeClr val="bg1"/>
                </a:solidFill>
              </a:rPr>
              <a:t>source: https://</a:t>
            </a:r>
            <a:r>
              <a:rPr lang="en-US" sz="2000" dirty="0" err="1">
                <a:solidFill>
                  <a:schemeClr val="bg1"/>
                </a:solidFill>
              </a:rPr>
              <a:t>bitcoin.org</a:t>
            </a:r>
            <a:r>
              <a:rPr lang="en-US" sz="2000" dirty="0">
                <a:solidFill>
                  <a:schemeClr val="bg1"/>
                </a:solidFill>
              </a:rPr>
              <a:t>/</a:t>
            </a:r>
            <a:r>
              <a:rPr lang="en-US" sz="2000" dirty="0" err="1">
                <a:solidFill>
                  <a:schemeClr val="bg1"/>
                </a:solidFill>
              </a:rPr>
              <a:t>bitcoin.pdf</a:t>
            </a:r>
            <a:endParaRPr lang="en-US" sz="2000" dirty="0">
              <a:solidFill>
                <a:schemeClr val="bg1"/>
              </a:solidFill>
            </a:endParaRPr>
          </a:p>
        </p:txBody>
      </p:sp>
      <p:pic>
        <p:nvPicPr>
          <p:cNvPr id="6" name="Picture 5" descr="A qr code on a white background&#10;&#10;Description automatically generated">
            <a:extLst>
              <a:ext uri="{FF2B5EF4-FFF2-40B4-BE49-F238E27FC236}">
                <a16:creationId xmlns:a16="http://schemas.microsoft.com/office/drawing/2014/main" id="{D52A1383-6707-F1DF-6D08-F85084E16E71}"/>
              </a:ext>
            </a:extLst>
          </p:cNvPr>
          <p:cNvPicPr>
            <a:picLocks noChangeAspect="1"/>
          </p:cNvPicPr>
          <p:nvPr/>
        </p:nvPicPr>
        <p:blipFill>
          <a:blip r:embed="rId2"/>
          <a:stretch>
            <a:fillRect/>
          </a:stretch>
        </p:blipFill>
        <p:spPr>
          <a:xfrm>
            <a:off x="7980219" y="1854438"/>
            <a:ext cx="4046400" cy="4046400"/>
          </a:xfrm>
          <a:prstGeom prst="rect">
            <a:avLst/>
          </a:prstGeom>
        </p:spPr>
      </p:pic>
    </p:spTree>
    <p:extLst>
      <p:ext uri="{BB962C8B-B14F-4D97-AF65-F5344CB8AC3E}">
        <p14:creationId xmlns:p14="http://schemas.microsoft.com/office/powerpoint/2010/main" val="3932824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A3732-4847-6703-7CEC-C6E41C92365D}"/>
              </a:ext>
            </a:extLst>
          </p:cNvPr>
          <p:cNvSpPr>
            <a:spLocks noGrp="1"/>
          </p:cNvSpPr>
          <p:nvPr>
            <p:ph type="title"/>
          </p:nvPr>
        </p:nvSpPr>
        <p:spPr>
          <a:xfrm>
            <a:off x="176645" y="0"/>
            <a:ext cx="10117810" cy="1150470"/>
          </a:xfrm>
        </p:spPr>
        <p:txBody>
          <a:bodyPr anchor="b">
            <a:normAutofit/>
          </a:bodyPr>
          <a:lstStyle/>
          <a:p>
            <a:r>
              <a:rPr lang="en-US" sz="4000" dirty="0">
                <a:solidFill>
                  <a:schemeClr val="accent6">
                    <a:lumMod val="75000"/>
                  </a:schemeClr>
                </a:solidFill>
                <a:latin typeface="Apple Braille" pitchFamily="2" charset="0"/>
              </a:rPr>
              <a:t>3) Learn Ethereum Blockchain &amp; Solidity </a:t>
            </a:r>
          </a:p>
        </p:txBody>
      </p:sp>
      <p:sp>
        <p:nvSpPr>
          <p:cNvPr id="3" name="Content Placeholder 2">
            <a:extLst>
              <a:ext uri="{FF2B5EF4-FFF2-40B4-BE49-F238E27FC236}">
                <a16:creationId xmlns:a16="http://schemas.microsoft.com/office/drawing/2014/main" id="{4316596D-2C50-694D-246F-20F827CA32C9}"/>
              </a:ext>
            </a:extLst>
          </p:cNvPr>
          <p:cNvSpPr>
            <a:spLocks noGrp="1"/>
          </p:cNvSpPr>
          <p:nvPr>
            <p:ph idx="1"/>
          </p:nvPr>
        </p:nvSpPr>
        <p:spPr>
          <a:xfrm>
            <a:off x="176645" y="1880754"/>
            <a:ext cx="6982257" cy="2442239"/>
          </a:xfrm>
        </p:spPr>
        <p:txBody>
          <a:bodyPr anchor="t">
            <a:noAutofit/>
          </a:bodyPr>
          <a:lstStyle/>
          <a:p>
            <a:pPr marL="0" indent="0">
              <a:buNone/>
            </a:pPr>
            <a:r>
              <a:rPr lang="en-US" sz="1600" dirty="0">
                <a:solidFill>
                  <a:schemeClr val="bg1"/>
                </a:solidFill>
              </a:rPr>
              <a:t>After getting through the Bitcoin Whitepaper, you must know how blockchain works and all the necessary stuff. </a:t>
            </a:r>
          </a:p>
          <a:p>
            <a:pPr marL="0" indent="0">
              <a:buNone/>
            </a:pPr>
            <a:r>
              <a:rPr lang="en-US" sz="1600" dirty="0">
                <a:solidFill>
                  <a:schemeClr val="bg1"/>
                </a:solidFill>
              </a:rPr>
              <a:t>It is high time where you need to dig deeper into Ethereum blockchain as most of the blockchains are EVM compatible.</a:t>
            </a:r>
          </a:p>
          <a:p>
            <a:pPr marL="0" indent="0">
              <a:buNone/>
            </a:pPr>
            <a:endParaRPr lang="en-US" sz="1600" dirty="0">
              <a:solidFill>
                <a:schemeClr val="bg1"/>
              </a:solidFill>
            </a:endParaRPr>
          </a:p>
          <a:p>
            <a:pPr marL="0" indent="0">
              <a:buNone/>
            </a:pPr>
            <a:r>
              <a:rPr lang="en-US" sz="1600" dirty="0">
                <a:solidFill>
                  <a:schemeClr val="bg1"/>
                </a:solidFill>
              </a:rPr>
              <a:t>Few things you should learn:</a:t>
            </a:r>
          </a:p>
          <a:p>
            <a:pPr>
              <a:buFontTx/>
              <a:buChar char="-"/>
            </a:pPr>
            <a:r>
              <a:rPr lang="en-US" sz="1600" dirty="0">
                <a:solidFill>
                  <a:schemeClr val="bg1"/>
                </a:solidFill>
              </a:rPr>
              <a:t>Ethereum Blockchain {Ethereum </a:t>
            </a:r>
            <a:r>
              <a:rPr lang="en-US" sz="1600" dirty="0" err="1">
                <a:solidFill>
                  <a:schemeClr val="bg1"/>
                </a:solidFill>
              </a:rPr>
              <a:t>WhitePaper</a:t>
            </a:r>
            <a:r>
              <a:rPr lang="en-US" sz="1600" dirty="0">
                <a:solidFill>
                  <a:schemeClr val="bg1"/>
                </a:solidFill>
              </a:rPr>
              <a:t>/ Ethereum Book} </a:t>
            </a:r>
          </a:p>
          <a:p>
            <a:pPr>
              <a:buFontTx/>
              <a:buChar char="-"/>
            </a:pPr>
            <a:r>
              <a:rPr lang="en-US" sz="1600" dirty="0">
                <a:solidFill>
                  <a:schemeClr val="bg1"/>
                </a:solidFill>
              </a:rPr>
              <a:t>Solidity Basics </a:t>
            </a:r>
          </a:p>
          <a:p>
            <a:pPr>
              <a:buFontTx/>
              <a:buChar char="-"/>
            </a:pPr>
            <a:endParaRPr lang="en-US" sz="1600" dirty="0">
              <a:solidFill>
                <a:schemeClr val="bg1"/>
              </a:solidFill>
            </a:endParaRPr>
          </a:p>
          <a:p>
            <a:pPr marL="0" indent="0">
              <a:buNone/>
            </a:pPr>
            <a:r>
              <a:rPr lang="en-US" sz="1600" dirty="0">
                <a:solidFill>
                  <a:schemeClr val="bg1"/>
                </a:solidFill>
              </a:rPr>
              <a:t>sources: </a:t>
            </a:r>
          </a:p>
          <a:p>
            <a:pPr marL="457200" indent="-457200">
              <a:buAutoNum type="arabicParenR"/>
            </a:pPr>
            <a:r>
              <a:rPr lang="en-US" sz="1600" dirty="0" err="1">
                <a:solidFill>
                  <a:schemeClr val="bg1"/>
                </a:solidFill>
              </a:rPr>
              <a:t>cryptozombies.io</a:t>
            </a:r>
            <a:endParaRPr lang="en-US" sz="1600" dirty="0">
              <a:solidFill>
                <a:schemeClr val="bg1"/>
              </a:solidFill>
            </a:endParaRPr>
          </a:p>
          <a:p>
            <a:pPr marL="457200" indent="-457200">
              <a:buAutoNum type="arabicParenR"/>
            </a:pPr>
            <a:r>
              <a:rPr lang="en-US" sz="1600" dirty="0">
                <a:solidFill>
                  <a:schemeClr val="bg1"/>
                </a:solidFill>
              </a:rPr>
              <a:t>solidity-by-</a:t>
            </a:r>
            <a:r>
              <a:rPr lang="en-US" sz="1600" dirty="0" err="1">
                <a:solidFill>
                  <a:schemeClr val="bg1"/>
                </a:solidFill>
              </a:rPr>
              <a:t>example.org</a:t>
            </a:r>
            <a:endParaRPr lang="en-US" sz="1600" dirty="0">
              <a:solidFill>
                <a:schemeClr val="bg1"/>
              </a:solidFill>
            </a:endParaRPr>
          </a:p>
          <a:p>
            <a:pPr marL="457200" indent="-457200">
              <a:buAutoNum type="arabicParenR"/>
            </a:pPr>
            <a:r>
              <a:rPr lang="en-US" sz="1600" dirty="0">
                <a:solidFill>
                  <a:schemeClr val="bg1"/>
                </a:solidFill>
              </a:rPr>
              <a:t>Solidity 101 &amp; Solidity 201  [</a:t>
            </a:r>
            <a:r>
              <a:rPr lang="en-US" sz="1600" dirty="0" err="1">
                <a:solidFill>
                  <a:schemeClr val="bg1"/>
                </a:solidFill>
              </a:rPr>
              <a:t>Secureum</a:t>
            </a:r>
            <a:r>
              <a:rPr lang="en-US" sz="1600" dirty="0">
                <a:solidFill>
                  <a:schemeClr val="bg1"/>
                </a:solidFill>
              </a:rPr>
              <a:t>]</a:t>
            </a:r>
          </a:p>
          <a:p>
            <a:pPr marL="457200" indent="-457200">
              <a:buAutoNum type="arabicParenR"/>
            </a:pPr>
            <a:endParaRPr lang="en-US" sz="1600" dirty="0">
              <a:solidFill>
                <a:schemeClr val="bg1"/>
              </a:solidFill>
            </a:endParaRPr>
          </a:p>
          <a:p>
            <a:pPr marL="0" indent="0">
              <a:buNone/>
            </a:pPr>
            <a:endParaRPr lang="en-US" sz="1600" dirty="0">
              <a:solidFill>
                <a:schemeClr val="bg1"/>
              </a:solidFill>
            </a:endParaRPr>
          </a:p>
        </p:txBody>
      </p:sp>
      <p:pic>
        <p:nvPicPr>
          <p:cNvPr id="1030" name="Picture 6" descr="Qr Code Preview Image.">
            <a:extLst>
              <a:ext uri="{FF2B5EF4-FFF2-40B4-BE49-F238E27FC236}">
                <a16:creationId xmlns:a16="http://schemas.microsoft.com/office/drawing/2014/main" id="{CF5AE807-C43D-378A-7065-E7E69C1F670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3094"/>
          <a:stretch/>
        </p:blipFill>
        <p:spPr bwMode="auto">
          <a:xfrm>
            <a:off x="7968956" y="2059781"/>
            <a:ext cx="4045619" cy="392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74374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A3732-4847-6703-7CEC-C6E41C92365D}"/>
              </a:ext>
            </a:extLst>
          </p:cNvPr>
          <p:cNvSpPr>
            <a:spLocks noGrp="1"/>
          </p:cNvSpPr>
          <p:nvPr>
            <p:ph type="title"/>
          </p:nvPr>
        </p:nvSpPr>
        <p:spPr>
          <a:xfrm>
            <a:off x="211607" y="93931"/>
            <a:ext cx="10117810" cy="1150470"/>
          </a:xfrm>
        </p:spPr>
        <p:txBody>
          <a:bodyPr anchor="b">
            <a:normAutofit/>
          </a:bodyPr>
          <a:lstStyle/>
          <a:p>
            <a:r>
              <a:rPr lang="en-US" sz="4000" dirty="0">
                <a:solidFill>
                  <a:schemeClr val="accent6">
                    <a:lumMod val="75000"/>
                  </a:schemeClr>
                </a:solidFill>
                <a:latin typeface="Apple Braille" pitchFamily="2" charset="0"/>
              </a:rPr>
              <a:t>4) Attack Vectors and their Defenses</a:t>
            </a:r>
          </a:p>
        </p:txBody>
      </p:sp>
      <p:sp>
        <p:nvSpPr>
          <p:cNvPr id="3" name="Content Placeholder 2">
            <a:extLst>
              <a:ext uri="{FF2B5EF4-FFF2-40B4-BE49-F238E27FC236}">
                <a16:creationId xmlns:a16="http://schemas.microsoft.com/office/drawing/2014/main" id="{4316596D-2C50-694D-246F-20F827CA32C9}"/>
              </a:ext>
            </a:extLst>
          </p:cNvPr>
          <p:cNvSpPr>
            <a:spLocks noGrp="1"/>
          </p:cNvSpPr>
          <p:nvPr>
            <p:ph idx="1"/>
          </p:nvPr>
        </p:nvSpPr>
        <p:spPr>
          <a:xfrm>
            <a:off x="388253" y="1980775"/>
            <a:ext cx="6001836" cy="3632824"/>
          </a:xfrm>
        </p:spPr>
        <p:txBody>
          <a:bodyPr anchor="t">
            <a:normAutofit/>
          </a:bodyPr>
          <a:lstStyle/>
          <a:p>
            <a:pPr marL="0" indent="0">
              <a:buNone/>
            </a:pPr>
            <a:r>
              <a:rPr lang="en-US" sz="1400" dirty="0">
                <a:solidFill>
                  <a:schemeClr val="bg1"/>
                </a:solidFill>
              </a:rPr>
              <a:t>If you’re good with Solidity, it’s time to jump into Exploiting part. Here you should understand and need to spot vulnerabilities in smart contracts. </a:t>
            </a:r>
            <a:br>
              <a:rPr lang="en-US" sz="1400" dirty="0">
                <a:solidFill>
                  <a:schemeClr val="bg1"/>
                </a:solidFill>
              </a:rPr>
            </a:br>
            <a:br>
              <a:rPr lang="en-US" sz="1400" dirty="0">
                <a:solidFill>
                  <a:schemeClr val="bg1"/>
                </a:solidFill>
              </a:rPr>
            </a:br>
            <a:r>
              <a:rPr lang="en-US" sz="1400" dirty="0">
                <a:solidFill>
                  <a:schemeClr val="bg1"/>
                </a:solidFill>
              </a:rPr>
              <a:t>Few things to learn:</a:t>
            </a:r>
          </a:p>
          <a:p>
            <a:pPr>
              <a:buFontTx/>
              <a:buChar char="-"/>
            </a:pPr>
            <a:r>
              <a:rPr lang="en-US" sz="1400" dirty="0">
                <a:solidFill>
                  <a:schemeClr val="bg1"/>
                </a:solidFill>
              </a:rPr>
              <a:t>Understanding of common vulnerabilities</a:t>
            </a:r>
          </a:p>
          <a:p>
            <a:pPr>
              <a:buFontTx/>
              <a:buChar char="-"/>
            </a:pPr>
            <a:r>
              <a:rPr lang="en-US" sz="1400" dirty="0">
                <a:solidFill>
                  <a:schemeClr val="bg1"/>
                </a:solidFill>
              </a:rPr>
              <a:t>Playing CTFs as much as possible.</a:t>
            </a:r>
          </a:p>
          <a:p>
            <a:pPr>
              <a:buFontTx/>
              <a:buChar char="-"/>
            </a:pPr>
            <a:endParaRPr lang="en-US" sz="1400" dirty="0">
              <a:solidFill>
                <a:schemeClr val="bg1"/>
              </a:solidFill>
            </a:endParaRPr>
          </a:p>
          <a:p>
            <a:pPr marL="0" indent="0">
              <a:buNone/>
            </a:pPr>
            <a:r>
              <a:rPr lang="en-US" sz="1400" dirty="0">
                <a:solidFill>
                  <a:schemeClr val="bg1"/>
                </a:solidFill>
              </a:rPr>
              <a:t>sources:</a:t>
            </a:r>
          </a:p>
          <a:p>
            <a:pPr marL="457200" indent="-457200">
              <a:buAutoNum type="arabicParenR"/>
            </a:pPr>
            <a:r>
              <a:rPr lang="en-US" sz="1400" dirty="0" err="1">
                <a:solidFill>
                  <a:schemeClr val="bg1"/>
                </a:solidFill>
              </a:rPr>
              <a:t>capturetheether.com</a:t>
            </a:r>
            <a:endParaRPr lang="en-US" sz="1400" dirty="0">
              <a:solidFill>
                <a:schemeClr val="bg1"/>
              </a:solidFill>
            </a:endParaRPr>
          </a:p>
          <a:p>
            <a:pPr marL="457200" indent="-457200">
              <a:buAutoNum type="arabicParenR"/>
            </a:pPr>
            <a:r>
              <a:rPr lang="en-US" sz="1400" dirty="0" err="1">
                <a:solidFill>
                  <a:schemeClr val="bg1"/>
                </a:solidFill>
              </a:rPr>
              <a:t>ethernaut.openzeppelin.com</a:t>
            </a:r>
            <a:endParaRPr lang="en-US" sz="1400" dirty="0">
              <a:solidFill>
                <a:schemeClr val="bg1"/>
              </a:solidFill>
            </a:endParaRPr>
          </a:p>
          <a:p>
            <a:pPr marL="457200" indent="-457200">
              <a:buAutoNum type="arabicParenR"/>
            </a:pPr>
            <a:r>
              <a:rPr lang="en-US" sz="1400" dirty="0" err="1">
                <a:solidFill>
                  <a:schemeClr val="bg1"/>
                </a:solidFill>
              </a:rPr>
              <a:t>damnvulnerabledefi.xyz</a:t>
            </a:r>
            <a:endParaRPr lang="en-US" sz="1400" dirty="0">
              <a:solidFill>
                <a:schemeClr val="bg1"/>
              </a:solidFill>
            </a:endParaRPr>
          </a:p>
          <a:p>
            <a:pPr marL="457200" indent="-457200">
              <a:buAutoNum type="arabicParenR"/>
            </a:pPr>
            <a:r>
              <a:rPr lang="en-US" sz="1400" dirty="0">
                <a:solidFill>
                  <a:schemeClr val="bg1"/>
                </a:solidFill>
              </a:rPr>
              <a:t>https://</a:t>
            </a:r>
            <a:r>
              <a:rPr lang="en-US" sz="1400" dirty="0" err="1">
                <a:solidFill>
                  <a:schemeClr val="bg1"/>
                </a:solidFill>
              </a:rPr>
              <a:t>github.com</a:t>
            </a:r>
            <a:r>
              <a:rPr lang="en-US" sz="1400" dirty="0">
                <a:solidFill>
                  <a:schemeClr val="bg1"/>
                </a:solidFill>
              </a:rPr>
              <a:t>/</a:t>
            </a:r>
            <a:r>
              <a:rPr lang="en-US" sz="1400" dirty="0" err="1">
                <a:solidFill>
                  <a:schemeClr val="bg1"/>
                </a:solidFill>
              </a:rPr>
              <a:t>runtimeverification</a:t>
            </a:r>
            <a:r>
              <a:rPr lang="en-US" sz="1400" dirty="0">
                <a:solidFill>
                  <a:schemeClr val="bg1"/>
                </a:solidFill>
              </a:rPr>
              <a:t>/verified-smart-contracts/wiki/List-of-Security-Vulnerabilities</a:t>
            </a:r>
          </a:p>
        </p:txBody>
      </p:sp>
      <p:pic>
        <p:nvPicPr>
          <p:cNvPr id="5" name="Picture 4" descr="A qr code on a white background&#10;&#10;Description automatically generated">
            <a:extLst>
              <a:ext uri="{FF2B5EF4-FFF2-40B4-BE49-F238E27FC236}">
                <a16:creationId xmlns:a16="http://schemas.microsoft.com/office/drawing/2014/main" id="{EA7FA988-5070-3B6F-576F-29F2FFB978B5}"/>
              </a:ext>
            </a:extLst>
          </p:cNvPr>
          <p:cNvPicPr>
            <a:picLocks noChangeAspect="1"/>
          </p:cNvPicPr>
          <p:nvPr/>
        </p:nvPicPr>
        <p:blipFill>
          <a:blip r:embed="rId2"/>
          <a:stretch>
            <a:fillRect/>
          </a:stretch>
        </p:blipFill>
        <p:spPr>
          <a:xfrm>
            <a:off x="8088923" y="1953692"/>
            <a:ext cx="3975761" cy="3975761"/>
          </a:xfrm>
          <a:prstGeom prst="rect">
            <a:avLst/>
          </a:prstGeom>
        </p:spPr>
      </p:pic>
    </p:spTree>
    <p:extLst>
      <p:ext uri="{BB962C8B-B14F-4D97-AF65-F5344CB8AC3E}">
        <p14:creationId xmlns:p14="http://schemas.microsoft.com/office/powerpoint/2010/main" val="3172412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CD7FEEE-52B9-D677-9EBB-CB4196241F24}"/>
              </a:ext>
            </a:extLst>
          </p:cNvPr>
          <p:cNvSpPr>
            <a:spLocks noGrp="1"/>
          </p:cNvSpPr>
          <p:nvPr>
            <p:ph type="title"/>
          </p:nvPr>
        </p:nvSpPr>
        <p:spPr>
          <a:xfrm>
            <a:off x="3106881" y="2395826"/>
            <a:ext cx="12133118" cy="2066348"/>
          </a:xfrm>
        </p:spPr>
        <p:txBody>
          <a:bodyPr/>
          <a:lstStyle/>
          <a:p>
            <a:r>
              <a:rPr lang="en-US" dirty="0">
                <a:solidFill>
                  <a:schemeClr val="bg1"/>
                </a:solidFill>
                <a:latin typeface="Apple Braille" pitchFamily="2" charset="0"/>
              </a:rPr>
              <a:t>It’s Just the Beginning! </a:t>
            </a:r>
          </a:p>
        </p:txBody>
      </p:sp>
      <p:sp>
        <p:nvSpPr>
          <p:cNvPr id="8" name="Content Placeholder 7">
            <a:extLst>
              <a:ext uri="{FF2B5EF4-FFF2-40B4-BE49-F238E27FC236}">
                <a16:creationId xmlns:a16="http://schemas.microsoft.com/office/drawing/2014/main" id="{901F9B63-A51E-006A-3552-50FCD127BEC4}"/>
              </a:ext>
            </a:extLst>
          </p:cNvPr>
          <p:cNvSpPr>
            <a:spLocks noGrp="1"/>
          </p:cNvSpPr>
          <p:nvPr>
            <p:ph idx="1"/>
          </p:nvPr>
        </p:nvSpPr>
        <p:spPr>
          <a:xfrm flipH="1" flipV="1">
            <a:off x="-959428" y="5356080"/>
            <a:ext cx="45719" cy="545955"/>
          </a:xfrm>
        </p:spPr>
        <p:txBody>
          <a:bodyPr/>
          <a:lstStyle/>
          <a:p>
            <a:pPr marL="0" indent="0">
              <a:buNone/>
            </a:pPr>
            <a:endParaRPr lang="en-US" dirty="0"/>
          </a:p>
        </p:txBody>
      </p:sp>
    </p:spTree>
    <p:extLst>
      <p:ext uri="{BB962C8B-B14F-4D97-AF65-F5344CB8AC3E}">
        <p14:creationId xmlns:p14="http://schemas.microsoft.com/office/powerpoint/2010/main" val="3179849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1163-6318-8062-C242-3B3F5B47E151}"/>
              </a:ext>
            </a:extLst>
          </p:cNvPr>
          <p:cNvSpPr>
            <a:spLocks noGrp="1"/>
          </p:cNvSpPr>
          <p:nvPr>
            <p:ph type="title"/>
          </p:nvPr>
        </p:nvSpPr>
        <p:spPr>
          <a:xfrm>
            <a:off x="319454" y="312371"/>
            <a:ext cx="10515600" cy="1325563"/>
          </a:xfrm>
        </p:spPr>
        <p:txBody>
          <a:bodyPr/>
          <a:lstStyle/>
          <a:p>
            <a:r>
              <a:rPr lang="en-US" b="1" u="sng" dirty="0">
                <a:solidFill>
                  <a:schemeClr val="accent6">
                    <a:lumMod val="75000"/>
                  </a:schemeClr>
                </a:solidFill>
              </a:rPr>
              <a:t>Ex-1: Why Web2 Researchers in Web3? </a:t>
            </a:r>
          </a:p>
        </p:txBody>
      </p:sp>
      <p:pic>
        <p:nvPicPr>
          <p:cNvPr id="8" name="Content Placeholder 7" descr="A black background with white text&#10;&#10;Description automatically generated">
            <a:extLst>
              <a:ext uri="{FF2B5EF4-FFF2-40B4-BE49-F238E27FC236}">
                <a16:creationId xmlns:a16="http://schemas.microsoft.com/office/drawing/2014/main" id="{237CAB3B-3753-FDEB-69DD-88FC314840C0}"/>
              </a:ext>
            </a:extLst>
          </p:cNvPr>
          <p:cNvPicPr>
            <a:picLocks noGrp="1" noChangeAspect="1"/>
          </p:cNvPicPr>
          <p:nvPr>
            <p:ph idx="1"/>
          </p:nvPr>
        </p:nvPicPr>
        <p:blipFill>
          <a:blip r:embed="rId2"/>
          <a:stretch>
            <a:fillRect/>
          </a:stretch>
        </p:blipFill>
        <p:spPr>
          <a:xfrm>
            <a:off x="4396708" y="4440114"/>
            <a:ext cx="7258962" cy="1501854"/>
          </a:xfrm>
        </p:spPr>
      </p:pic>
      <p:sp>
        <p:nvSpPr>
          <p:cNvPr id="9" name="TextBox 8">
            <a:extLst>
              <a:ext uri="{FF2B5EF4-FFF2-40B4-BE49-F238E27FC236}">
                <a16:creationId xmlns:a16="http://schemas.microsoft.com/office/drawing/2014/main" id="{FC1AE0E4-8165-9720-CE26-2FD2A6C42C7F}"/>
              </a:ext>
            </a:extLst>
          </p:cNvPr>
          <p:cNvSpPr txBox="1"/>
          <p:nvPr/>
        </p:nvSpPr>
        <p:spPr>
          <a:xfrm>
            <a:off x="6471140" y="5969977"/>
            <a:ext cx="2279855" cy="369332"/>
          </a:xfrm>
          <a:prstGeom prst="rect">
            <a:avLst/>
          </a:prstGeom>
          <a:noFill/>
        </p:spPr>
        <p:txBody>
          <a:bodyPr wrap="none" rtlCol="0">
            <a:spAutoFit/>
          </a:bodyPr>
          <a:lstStyle/>
          <a:p>
            <a:r>
              <a:rPr lang="en-US" dirty="0">
                <a:solidFill>
                  <a:schemeClr val="bg1"/>
                </a:solidFill>
              </a:rPr>
              <a:t>(Source: </a:t>
            </a:r>
            <a:r>
              <a:rPr lang="en-US" dirty="0" err="1">
                <a:solidFill>
                  <a:schemeClr val="bg1"/>
                </a:solidFill>
              </a:rPr>
              <a:t>HackenProof</a:t>
            </a:r>
            <a:r>
              <a:rPr lang="en-US" dirty="0">
                <a:solidFill>
                  <a:schemeClr val="bg1"/>
                </a:solidFill>
              </a:rPr>
              <a:t>)</a:t>
            </a:r>
          </a:p>
        </p:txBody>
      </p:sp>
      <p:sp>
        <p:nvSpPr>
          <p:cNvPr id="10" name="TextBox 9">
            <a:extLst>
              <a:ext uri="{FF2B5EF4-FFF2-40B4-BE49-F238E27FC236}">
                <a16:creationId xmlns:a16="http://schemas.microsoft.com/office/drawing/2014/main" id="{9B65EEB0-6E8C-CCAA-0C8A-2ADA475AC94B}"/>
              </a:ext>
            </a:extLst>
          </p:cNvPr>
          <p:cNvSpPr txBox="1"/>
          <p:nvPr/>
        </p:nvSpPr>
        <p:spPr>
          <a:xfrm>
            <a:off x="158263" y="2215661"/>
            <a:ext cx="4686300" cy="286232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Though I find bugs in Smart Contracts, sometimes I somehow ended up digging into their web security. </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Bug Classification: Authentication </a:t>
            </a:r>
            <a:r>
              <a:rPr lang="en-US" dirty="0" err="1">
                <a:solidFill>
                  <a:schemeClr val="bg1"/>
                </a:solidFill>
              </a:rPr>
              <a:t>Vulnerablities</a:t>
            </a: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CVSS Score: 10</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Funds at Risk: $400M - $500M</a:t>
            </a:r>
          </a:p>
        </p:txBody>
      </p:sp>
      <p:pic>
        <p:nvPicPr>
          <p:cNvPr id="16" name="Picture 15" descr="A panda bear holding a ball&#10;&#10;Description automatically generated">
            <a:extLst>
              <a:ext uri="{FF2B5EF4-FFF2-40B4-BE49-F238E27FC236}">
                <a16:creationId xmlns:a16="http://schemas.microsoft.com/office/drawing/2014/main" id="{767099F4-168D-89A6-E497-041169A132E7}"/>
              </a:ext>
            </a:extLst>
          </p:cNvPr>
          <p:cNvPicPr>
            <a:picLocks noChangeAspect="1"/>
          </p:cNvPicPr>
          <p:nvPr/>
        </p:nvPicPr>
        <p:blipFill>
          <a:blip r:embed="rId3"/>
          <a:stretch>
            <a:fillRect/>
          </a:stretch>
        </p:blipFill>
        <p:spPr>
          <a:xfrm>
            <a:off x="5987562" y="1431744"/>
            <a:ext cx="4167554" cy="2735810"/>
          </a:xfrm>
          <a:prstGeom prst="rect">
            <a:avLst/>
          </a:prstGeom>
        </p:spPr>
      </p:pic>
    </p:spTree>
    <p:extLst>
      <p:ext uri="{BB962C8B-B14F-4D97-AF65-F5344CB8AC3E}">
        <p14:creationId xmlns:p14="http://schemas.microsoft.com/office/powerpoint/2010/main" val="1669827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36148-FF08-3480-0B00-619F180755BA}"/>
              </a:ext>
            </a:extLst>
          </p:cNvPr>
          <p:cNvSpPr>
            <a:spLocks noGrp="1"/>
          </p:cNvSpPr>
          <p:nvPr>
            <p:ph type="title"/>
          </p:nvPr>
        </p:nvSpPr>
        <p:spPr>
          <a:xfrm>
            <a:off x="381000" y="333953"/>
            <a:ext cx="10515600" cy="1325563"/>
          </a:xfrm>
        </p:spPr>
        <p:txBody>
          <a:bodyPr/>
          <a:lstStyle/>
          <a:p>
            <a:r>
              <a:rPr lang="en-US" b="1" u="sng" dirty="0">
                <a:solidFill>
                  <a:schemeClr val="accent6">
                    <a:lumMod val="75000"/>
                  </a:schemeClr>
                </a:solidFill>
              </a:rPr>
              <a:t>Ex-2: Access Control Stuff Again? </a:t>
            </a:r>
            <a:endParaRPr lang="en-US" dirty="0">
              <a:solidFill>
                <a:schemeClr val="accent6">
                  <a:lumMod val="75000"/>
                </a:schemeClr>
              </a:solidFill>
              <a:latin typeface="Apple Braille" pitchFamily="2" charset="0"/>
            </a:endParaRPr>
          </a:p>
        </p:txBody>
      </p:sp>
      <p:sp>
        <p:nvSpPr>
          <p:cNvPr id="3" name="Content Placeholder 2">
            <a:extLst>
              <a:ext uri="{FF2B5EF4-FFF2-40B4-BE49-F238E27FC236}">
                <a16:creationId xmlns:a16="http://schemas.microsoft.com/office/drawing/2014/main" id="{677BDF66-1DFB-728B-C1BA-581EB52E0791}"/>
              </a:ext>
            </a:extLst>
          </p:cNvPr>
          <p:cNvSpPr>
            <a:spLocks noGrp="1"/>
          </p:cNvSpPr>
          <p:nvPr>
            <p:ph idx="1"/>
          </p:nvPr>
        </p:nvSpPr>
        <p:spPr>
          <a:xfrm>
            <a:off x="210216" y="1598541"/>
            <a:ext cx="10106891" cy="2797613"/>
          </a:xfrm>
        </p:spPr>
        <p:txBody>
          <a:bodyPr>
            <a:normAutofit lnSpcReduction="10000"/>
          </a:bodyPr>
          <a:lstStyle/>
          <a:p>
            <a:r>
              <a:rPr lang="en-US" dirty="0">
                <a:solidFill>
                  <a:schemeClr val="bg1"/>
                </a:solidFill>
              </a:rPr>
              <a:t>Function modifiers are used to modify the </a:t>
            </a:r>
            <a:r>
              <a:rPr lang="en-US" dirty="0" err="1">
                <a:solidFill>
                  <a:schemeClr val="bg1"/>
                </a:solidFill>
              </a:rPr>
              <a:t>behaviour</a:t>
            </a:r>
            <a:r>
              <a:rPr lang="en-US" dirty="0">
                <a:solidFill>
                  <a:schemeClr val="bg1"/>
                </a:solidFill>
              </a:rPr>
              <a:t> of a function. In simple terms, it adds a “CHECK” or “Authorization” to your function.</a:t>
            </a:r>
          </a:p>
          <a:p>
            <a:endParaRPr lang="en-US" dirty="0">
              <a:solidFill>
                <a:schemeClr val="bg1"/>
              </a:solidFill>
            </a:endParaRPr>
          </a:p>
          <a:p>
            <a:r>
              <a:rPr lang="en-US" dirty="0">
                <a:solidFill>
                  <a:schemeClr val="bg1"/>
                </a:solidFill>
              </a:rPr>
              <a:t>Sometimes, Developers tend to miss out placing Modifiers on some functions and it can lead to some Access Control Vulnerabilities. </a:t>
            </a:r>
          </a:p>
        </p:txBody>
      </p:sp>
      <p:sp>
        <p:nvSpPr>
          <p:cNvPr id="5" name="TextBox 4">
            <a:extLst>
              <a:ext uri="{FF2B5EF4-FFF2-40B4-BE49-F238E27FC236}">
                <a16:creationId xmlns:a16="http://schemas.microsoft.com/office/drawing/2014/main" id="{1EA0281F-C4A3-3700-FBBA-7FDDF8D11CC9}"/>
              </a:ext>
            </a:extLst>
          </p:cNvPr>
          <p:cNvSpPr txBox="1"/>
          <p:nvPr/>
        </p:nvSpPr>
        <p:spPr>
          <a:xfrm>
            <a:off x="135882" y="4729113"/>
            <a:ext cx="5350518" cy="646331"/>
          </a:xfrm>
          <a:prstGeom prst="rect">
            <a:avLst/>
          </a:prstGeom>
          <a:noFill/>
        </p:spPr>
        <p:txBody>
          <a:bodyPr wrap="square" rtlCol="0">
            <a:spAutoFit/>
          </a:bodyPr>
          <a:lstStyle/>
          <a:p>
            <a:r>
              <a:rPr lang="en-US" dirty="0">
                <a:solidFill>
                  <a:srgbClr val="FFC000"/>
                </a:solidFill>
                <a:latin typeface="Apple Braille" pitchFamily="2" charset="0"/>
              </a:rPr>
              <a:t>Recommendations</a:t>
            </a:r>
            <a:r>
              <a:rPr lang="en-US" dirty="0">
                <a:solidFill>
                  <a:schemeClr val="bg1"/>
                </a:solidFill>
              </a:rPr>
              <a:t>: Make sure there are modifiers set on some crucial functions.</a:t>
            </a:r>
          </a:p>
        </p:txBody>
      </p:sp>
      <p:pic>
        <p:nvPicPr>
          <p:cNvPr id="6" name="Picture 5" descr="A screen shot of a black background&#10;&#10;Description automatically generated">
            <a:extLst>
              <a:ext uri="{FF2B5EF4-FFF2-40B4-BE49-F238E27FC236}">
                <a16:creationId xmlns:a16="http://schemas.microsoft.com/office/drawing/2014/main" id="{FC199649-5AD1-FF77-D444-686908F60567}"/>
              </a:ext>
            </a:extLst>
          </p:cNvPr>
          <p:cNvPicPr>
            <a:picLocks noChangeAspect="1"/>
          </p:cNvPicPr>
          <p:nvPr/>
        </p:nvPicPr>
        <p:blipFill>
          <a:blip r:embed="rId2"/>
          <a:stretch>
            <a:fillRect/>
          </a:stretch>
        </p:blipFill>
        <p:spPr>
          <a:xfrm>
            <a:off x="6767954" y="4106007"/>
            <a:ext cx="4198494" cy="1630483"/>
          </a:xfrm>
          <a:prstGeom prst="rect">
            <a:avLst/>
          </a:prstGeom>
        </p:spPr>
      </p:pic>
      <p:sp>
        <p:nvSpPr>
          <p:cNvPr id="7" name="TextBox 6">
            <a:extLst>
              <a:ext uri="{FF2B5EF4-FFF2-40B4-BE49-F238E27FC236}">
                <a16:creationId xmlns:a16="http://schemas.microsoft.com/office/drawing/2014/main" id="{215A4EB9-296F-C1EB-33D5-CB501C7C94E2}"/>
              </a:ext>
            </a:extLst>
          </p:cNvPr>
          <p:cNvSpPr txBox="1"/>
          <p:nvPr/>
        </p:nvSpPr>
        <p:spPr>
          <a:xfrm>
            <a:off x="7763607" y="5750169"/>
            <a:ext cx="2024272" cy="369332"/>
          </a:xfrm>
          <a:prstGeom prst="rect">
            <a:avLst/>
          </a:prstGeom>
          <a:noFill/>
        </p:spPr>
        <p:txBody>
          <a:bodyPr wrap="none" rtlCol="0">
            <a:spAutoFit/>
          </a:bodyPr>
          <a:lstStyle/>
          <a:p>
            <a:r>
              <a:rPr lang="en-US" dirty="0">
                <a:solidFill>
                  <a:schemeClr val="bg1"/>
                </a:solidFill>
              </a:rPr>
              <a:t>(source: </a:t>
            </a:r>
            <a:r>
              <a:rPr lang="en-US" dirty="0" err="1">
                <a:solidFill>
                  <a:schemeClr val="bg1"/>
                </a:solidFill>
              </a:rPr>
              <a:t>Immunefi</a:t>
            </a:r>
            <a:r>
              <a:rPr lang="en-US" dirty="0">
                <a:solidFill>
                  <a:schemeClr val="bg1"/>
                </a:solidFill>
              </a:rPr>
              <a:t> )</a:t>
            </a:r>
          </a:p>
        </p:txBody>
      </p:sp>
    </p:spTree>
    <p:extLst>
      <p:ext uri="{BB962C8B-B14F-4D97-AF65-F5344CB8AC3E}">
        <p14:creationId xmlns:p14="http://schemas.microsoft.com/office/powerpoint/2010/main" val="3960521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5B93B-8FE4-1538-ED7B-49E686A244BD}"/>
              </a:ext>
            </a:extLst>
          </p:cNvPr>
          <p:cNvSpPr>
            <a:spLocks noGrp="1"/>
          </p:cNvSpPr>
          <p:nvPr>
            <p:ph type="title"/>
          </p:nvPr>
        </p:nvSpPr>
        <p:spPr>
          <a:xfrm>
            <a:off x="231531" y="145317"/>
            <a:ext cx="10515600" cy="1325563"/>
          </a:xfrm>
        </p:spPr>
        <p:txBody>
          <a:bodyPr/>
          <a:lstStyle/>
          <a:p>
            <a:r>
              <a:rPr lang="en-US" b="1" u="sng" dirty="0">
                <a:solidFill>
                  <a:schemeClr val="accent6">
                    <a:lumMod val="75000"/>
                  </a:schemeClr>
                </a:solidFill>
              </a:rPr>
              <a:t>Lemme show you the </a:t>
            </a:r>
            <a:r>
              <a:rPr lang="en-US" b="1" u="sng" dirty="0" err="1">
                <a:solidFill>
                  <a:schemeClr val="accent6">
                    <a:lumMod val="75000"/>
                  </a:schemeClr>
                </a:solidFill>
              </a:rPr>
              <a:t>moneyyyyy</a:t>
            </a:r>
            <a:r>
              <a:rPr lang="en-US" b="1" u="sng" dirty="0">
                <a:solidFill>
                  <a:schemeClr val="accent6">
                    <a:lumMod val="75000"/>
                  </a:schemeClr>
                </a:solidFill>
              </a:rPr>
              <a:t>!!</a:t>
            </a:r>
            <a:endParaRPr lang="en-US" dirty="0"/>
          </a:p>
        </p:txBody>
      </p:sp>
      <p:pic>
        <p:nvPicPr>
          <p:cNvPr id="7" name="Picture 6" descr="A screenshot of a computer program&#10;&#10;Description automatically generated">
            <a:extLst>
              <a:ext uri="{FF2B5EF4-FFF2-40B4-BE49-F238E27FC236}">
                <a16:creationId xmlns:a16="http://schemas.microsoft.com/office/drawing/2014/main" id="{217CBA45-040E-CBA4-DFEC-0014D08AA172}"/>
              </a:ext>
            </a:extLst>
          </p:cNvPr>
          <p:cNvPicPr>
            <a:picLocks noChangeAspect="1"/>
          </p:cNvPicPr>
          <p:nvPr/>
        </p:nvPicPr>
        <p:blipFill>
          <a:blip r:embed="rId2"/>
          <a:stretch>
            <a:fillRect/>
          </a:stretch>
        </p:blipFill>
        <p:spPr>
          <a:xfrm>
            <a:off x="5899639" y="1283678"/>
            <a:ext cx="4695091" cy="3043182"/>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370CC459-5A66-8B57-C883-DA2D26DC499D}"/>
              </a:ext>
            </a:extLst>
          </p:cNvPr>
          <p:cNvPicPr>
            <a:picLocks noChangeAspect="1"/>
          </p:cNvPicPr>
          <p:nvPr/>
        </p:nvPicPr>
        <p:blipFill>
          <a:blip r:embed="rId3"/>
          <a:stretch>
            <a:fillRect/>
          </a:stretch>
        </p:blipFill>
        <p:spPr>
          <a:xfrm>
            <a:off x="5336930" y="4620539"/>
            <a:ext cx="6410081" cy="2021107"/>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6FAFD29F-8B68-9C4F-CB21-F6DF1690B0BE}"/>
              </a:ext>
            </a:extLst>
          </p:cNvPr>
          <p:cNvPicPr>
            <a:picLocks noChangeAspect="1"/>
          </p:cNvPicPr>
          <p:nvPr/>
        </p:nvPicPr>
        <p:blipFill>
          <a:blip r:embed="rId4"/>
          <a:stretch>
            <a:fillRect/>
          </a:stretch>
        </p:blipFill>
        <p:spPr>
          <a:xfrm>
            <a:off x="384329" y="1468315"/>
            <a:ext cx="4851187" cy="4132385"/>
          </a:xfrm>
          <a:prstGeom prst="rect">
            <a:avLst/>
          </a:prstGeom>
        </p:spPr>
      </p:pic>
      <p:sp>
        <p:nvSpPr>
          <p:cNvPr id="13" name="Content Placeholder 12">
            <a:extLst>
              <a:ext uri="{FF2B5EF4-FFF2-40B4-BE49-F238E27FC236}">
                <a16:creationId xmlns:a16="http://schemas.microsoft.com/office/drawing/2014/main" id="{9DD0C8BF-9F9B-B78B-2AF4-62FA1B1A6C60}"/>
              </a:ext>
            </a:extLst>
          </p:cNvPr>
          <p:cNvSpPr>
            <a:spLocks noGrp="1"/>
          </p:cNvSpPr>
          <p:nvPr>
            <p:ph idx="1"/>
          </p:nvPr>
        </p:nvSpPr>
        <p:spPr>
          <a:xfrm>
            <a:off x="4091354" y="7013086"/>
            <a:ext cx="10515600" cy="4351338"/>
          </a:xfrm>
        </p:spPr>
        <p:txBody>
          <a:bodyPr/>
          <a:lstStyle/>
          <a:p>
            <a:pPr marL="0" indent="0">
              <a:buNone/>
            </a:pPr>
            <a:endParaRPr lang="en-US" dirty="0"/>
          </a:p>
        </p:txBody>
      </p:sp>
      <p:sp>
        <p:nvSpPr>
          <p:cNvPr id="14" name="TextBox 13">
            <a:extLst>
              <a:ext uri="{FF2B5EF4-FFF2-40B4-BE49-F238E27FC236}">
                <a16:creationId xmlns:a16="http://schemas.microsoft.com/office/drawing/2014/main" id="{C58D81A8-7CFC-835A-9722-17E0B0BBC418}"/>
              </a:ext>
            </a:extLst>
          </p:cNvPr>
          <p:cNvSpPr txBox="1"/>
          <p:nvPr/>
        </p:nvSpPr>
        <p:spPr>
          <a:xfrm>
            <a:off x="1494693" y="5688622"/>
            <a:ext cx="2054793" cy="369332"/>
          </a:xfrm>
          <a:prstGeom prst="rect">
            <a:avLst/>
          </a:prstGeom>
          <a:noFill/>
        </p:spPr>
        <p:txBody>
          <a:bodyPr wrap="none" rtlCol="0">
            <a:spAutoFit/>
          </a:bodyPr>
          <a:lstStyle/>
          <a:p>
            <a:r>
              <a:rPr lang="en-US" dirty="0">
                <a:solidFill>
                  <a:schemeClr val="bg1"/>
                </a:solidFill>
              </a:rPr>
              <a:t>(source: </a:t>
            </a:r>
            <a:r>
              <a:rPr lang="en-US" dirty="0" err="1">
                <a:solidFill>
                  <a:schemeClr val="bg1"/>
                </a:solidFill>
              </a:rPr>
              <a:t>Rekt.News</a:t>
            </a:r>
            <a:r>
              <a:rPr lang="en-US" dirty="0">
                <a:solidFill>
                  <a:schemeClr val="bg1"/>
                </a:solidFill>
              </a:rPr>
              <a:t>)</a:t>
            </a:r>
          </a:p>
        </p:txBody>
      </p:sp>
    </p:spTree>
    <p:extLst>
      <p:ext uri="{BB962C8B-B14F-4D97-AF65-F5344CB8AC3E}">
        <p14:creationId xmlns:p14="http://schemas.microsoft.com/office/powerpoint/2010/main" val="13529309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465B0-E5C8-A2FD-0999-7A77EEF8CC83}"/>
              </a:ext>
            </a:extLst>
          </p:cNvPr>
          <p:cNvSpPr>
            <a:spLocks noGrp="1"/>
          </p:cNvSpPr>
          <p:nvPr>
            <p:ph type="title"/>
          </p:nvPr>
        </p:nvSpPr>
        <p:spPr>
          <a:xfrm>
            <a:off x="460131" y="329956"/>
            <a:ext cx="10515600" cy="1325563"/>
          </a:xfrm>
        </p:spPr>
        <p:txBody>
          <a:bodyPr/>
          <a:lstStyle/>
          <a:p>
            <a:r>
              <a:rPr lang="en-US" b="1" u="sng" dirty="0">
                <a:solidFill>
                  <a:schemeClr val="accent6">
                    <a:lumMod val="50000"/>
                  </a:schemeClr>
                </a:solidFill>
              </a:rPr>
              <a:t>“Final Words” </a:t>
            </a:r>
          </a:p>
        </p:txBody>
      </p:sp>
      <p:pic>
        <p:nvPicPr>
          <p:cNvPr id="5" name="Content Placeholder 4" descr="A screenshot of a social media post&#10;&#10;Description automatically generated">
            <a:extLst>
              <a:ext uri="{FF2B5EF4-FFF2-40B4-BE49-F238E27FC236}">
                <a16:creationId xmlns:a16="http://schemas.microsoft.com/office/drawing/2014/main" id="{54987749-E3E9-659B-7DF5-05EAE66108E0}"/>
              </a:ext>
            </a:extLst>
          </p:cNvPr>
          <p:cNvPicPr>
            <a:picLocks noGrp="1" noChangeAspect="1"/>
          </p:cNvPicPr>
          <p:nvPr>
            <p:ph idx="1"/>
          </p:nvPr>
        </p:nvPicPr>
        <p:blipFill>
          <a:blip r:embed="rId2"/>
          <a:stretch>
            <a:fillRect/>
          </a:stretch>
        </p:blipFill>
        <p:spPr>
          <a:xfrm>
            <a:off x="527539" y="2700559"/>
            <a:ext cx="4893289" cy="2539658"/>
          </a:xfrm>
          <a:effectLst>
            <a:glow rad="739356">
              <a:schemeClr val="accent1">
                <a:alpha val="40000"/>
              </a:schemeClr>
            </a:glow>
          </a:effectLst>
        </p:spPr>
      </p:pic>
      <p:pic>
        <p:nvPicPr>
          <p:cNvPr id="7" name="Picture 6" descr="A cat on a log&#10;&#10;Description automatically generated">
            <a:extLst>
              <a:ext uri="{FF2B5EF4-FFF2-40B4-BE49-F238E27FC236}">
                <a16:creationId xmlns:a16="http://schemas.microsoft.com/office/drawing/2014/main" id="{1AB7410D-9911-FC80-2B7F-0ADA4446D2F3}"/>
              </a:ext>
            </a:extLst>
          </p:cNvPr>
          <p:cNvPicPr>
            <a:picLocks noChangeAspect="1"/>
          </p:cNvPicPr>
          <p:nvPr/>
        </p:nvPicPr>
        <p:blipFill>
          <a:blip r:embed="rId3"/>
          <a:stretch>
            <a:fillRect/>
          </a:stretch>
        </p:blipFill>
        <p:spPr>
          <a:xfrm>
            <a:off x="5969976" y="308330"/>
            <a:ext cx="5498123" cy="6206770"/>
          </a:xfrm>
          <a:prstGeom prst="rect">
            <a:avLst/>
          </a:prstGeom>
        </p:spPr>
      </p:pic>
    </p:spTree>
    <p:extLst>
      <p:ext uri="{BB962C8B-B14F-4D97-AF65-F5344CB8AC3E}">
        <p14:creationId xmlns:p14="http://schemas.microsoft.com/office/powerpoint/2010/main" val="3338875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DBAC1-D0CA-AC9D-299E-C0BABDDF0A05}"/>
              </a:ext>
            </a:extLst>
          </p:cNvPr>
          <p:cNvSpPr>
            <a:spLocks noGrp="1"/>
          </p:cNvSpPr>
          <p:nvPr>
            <p:ph type="title"/>
          </p:nvPr>
        </p:nvSpPr>
        <p:spPr>
          <a:xfrm>
            <a:off x="182217" y="315430"/>
            <a:ext cx="10515600" cy="1325563"/>
          </a:xfrm>
        </p:spPr>
        <p:txBody>
          <a:bodyPr/>
          <a:lstStyle/>
          <a:p>
            <a:r>
              <a:rPr lang="en-US" b="1" i="1" u="sng" dirty="0">
                <a:solidFill>
                  <a:schemeClr val="bg1"/>
                </a:solidFill>
              </a:rPr>
              <a:t>Let’s remove some stuff</a:t>
            </a:r>
          </a:p>
        </p:txBody>
      </p:sp>
      <p:pic>
        <p:nvPicPr>
          <p:cNvPr id="5" name="Content Placeholder 4" descr="A person holding an object&#10;&#10;Description automatically generated">
            <a:extLst>
              <a:ext uri="{FF2B5EF4-FFF2-40B4-BE49-F238E27FC236}">
                <a16:creationId xmlns:a16="http://schemas.microsoft.com/office/drawing/2014/main" id="{73D016C6-8C56-3A71-AFFE-A7928AB0E38E}"/>
              </a:ext>
            </a:extLst>
          </p:cNvPr>
          <p:cNvPicPr>
            <a:picLocks noGrp="1" noChangeAspect="1"/>
          </p:cNvPicPr>
          <p:nvPr>
            <p:ph idx="1"/>
          </p:nvPr>
        </p:nvPicPr>
        <p:blipFill>
          <a:blip r:embed="rId2"/>
          <a:stretch>
            <a:fillRect/>
          </a:stretch>
        </p:blipFill>
        <p:spPr>
          <a:xfrm>
            <a:off x="2792896" y="1594391"/>
            <a:ext cx="6687378" cy="4636582"/>
          </a:xfrm>
        </p:spPr>
      </p:pic>
    </p:spTree>
    <p:extLst>
      <p:ext uri="{BB962C8B-B14F-4D97-AF65-F5344CB8AC3E}">
        <p14:creationId xmlns:p14="http://schemas.microsoft.com/office/powerpoint/2010/main" val="1589967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47830-B60A-1F3F-9F8C-4BD736E126AC}"/>
              </a:ext>
            </a:extLst>
          </p:cNvPr>
          <p:cNvSpPr>
            <a:spLocks noGrp="1"/>
          </p:cNvSpPr>
          <p:nvPr>
            <p:ph type="title"/>
          </p:nvPr>
        </p:nvSpPr>
        <p:spPr>
          <a:xfrm>
            <a:off x="7020911" y="126124"/>
            <a:ext cx="4970352" cy="1765738"/>
          </a:xfrm>
        </p:spPr>
        <p:txBody>
          <a:bodyPr>
            <a:normAutofit/>
          </a:bodyPr>
          <a:lstStyle/>
          <a:p>
            <a:r>
              <a:rPr lang="en-IN" sz="2800" dirty="0">
                <a:solidFill>
                  <a:schemeClr val="bg1"/>
                </a:solidFill>
                <a:latin typeface="+mn-lt"/>
              </a:rPr>
              <a:t>Differences between Web1.0, Web2.0 and Web3.0</a:t>
            </a:r>
            <a:endParaRPr lang="en-US" sz="2800" dirty="0">
              <a:solidFill>
                <a:schemeClr val="bg1"/>
              </a:solidFill>
              <a:latin typeface="+mn-lt"/>
            </a:endParaRPr>
          </a:p>
        </p:txBody>
      </p:sp>
      <p:pic>
        <p:nvPicPr>
          <p:cNvPr id="5" name="Content Placeholder 4" descr="A screenshot of a computer&#10;&#10;Description automatically generated with low confidence">
            <a:extLst>
              <a:ext uri="{FF2B5EF4-FFF2-40B4-BE49-F238E27FC236}">
                <a16:creationId xmlns:a16="http://schemas.microsoft.com/office/drawing/2014/main" id="{877C3A0F-15DC-619C-3BE9-3027783A6F88}"/>
              </a:ext>
            </a:extLst>
          </p:cNvPr>
          <p:cNvPicPr>
            <a:picLocks noChangeAspect="1"/>
          </p:cNvPicPr>
          <p:nvPr/>
        </p:nvPicPr>
        <p:blipFill rotWithShape="1">
          <a:blip r:embed="rId2"/>
          <a:srcRect r="-2" b="632"/>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9" name="Content Placeholder 8">
            <a:extLst>
              <a:ext uri="{FF2B5EF4-FFF2-40B4-BE49-F238E27FC236}">
                <a16:creationId xmlns:a16="http://schemas.microsoft.com/office/drawing/2014/main" id="{2CA2F1E6-2A10-27D2-D42F-BF4CFC46013D}"/>
              </a:ext>
            </a:extLst>
          </p:cNvPr>
          <p:cNvSpPr>
            <a:spLocks noGrp="1"/>
          </p:cNvSpPr>
          <p:nvPr>
            <p:ph idx="1"/>
          </p:nvPr>
        </p:nvSpPr>
        <p:spPr>
          <a:xfrm>
            <a:off x="6802001" y="2333296"/>
            <a:ext cx="4870492" cy="3758881"/>
          </a:xfrm>
        </p:spPr>
        <p:txBody>
          <a:bodyPr>
            <a:normAutofit/>
          </a:bodyPr>
          <a:lstStyle/>
          <a:p>
            <a:r>
              <a:rPr lang="en-IN" sz="1400" dirty="0">
                <a:solidFill>
                  <a:schemeClr val="bg1"/>
                </a:solidFill>
              </a:rPr>
              <a:t>Web1.0 was the first generation of the internet where users could only consume information without contributing to it. Websites were static and lacked interactivity</a:t>
            </a:r>
          </a:p>
          <a:p>
            <a:endParaRPr lang="en-IN" sz="1400" dirty="0">
              <a:solidFill>
                <a:schemeClr val="bg1"/>
              </a:solidFill>
            </a:endParaRPr>
          </a:p>
          <a:p>
            <a:r>
              <a:rPr lang="en-IN" sz="1400" dirty="0">
                <a:solidFill>
                  <a:schemeClr val="bg1"/>
                </a:solidFill>
              </a:rPr>
              <a:t>Web2.0 introduced dynamic websites with user-generated content and social media platforms. Users could now interact with each other and contribute to the content.</a:t>
            </a:r>
          </a:p>
          <a:p>
            <a:endParaRPr lang="en-IN" sz="1400" dirty="0">
              <a:solidFill>
                <a:schemeClr val="bg1"/>
              </a:solidFill>
            </a:endParaRPr>
          </a:p>
          <a:p>
            <a:r>
              <a:rPr lang="en-IN" sz="1400" dirty="0">
                <a:solidFill>
                  <a:schemeClr val="bg1"/>
                </a:solidFill>
              </a:rPr>
              <a:t>Web3.0 is the next evolution of the internet where decentralized applications (</a:t>
            </a:r>
            <a:r>
              <a:rPr lang="en-IN" sz="1400" dirty="0" err="1">
                <a:solidFill>
                  <a:schemeClr val="bg1"/>
                </a:solidFill>
              </a:rPr>
              <a:t>dApps</a:t>
            </a:r>
            <a:r>
              <a:rPr lang="en-IN" sz="1400" dirty="0">
                <a:solidFill>
                  <a:schemeClr val="bg1"/>
                </a:solidFill>
              </a:rPr>
              <a:t>) and blockchain technology are used to create a more secure and transparent web. Web3.0 aims to solve the problems of centralization and privacy by using decentralized networks and cryptography. It allows for peer-to-peer transactions without the need for intermediaries</a:t>
            </a:r>
            <a:endParaRPr lang="en-US" sz="2000" dirty="0">
              <a:solidFill>
                <a:schemeClr val="bg1"/>
              </a:solidFill>
            </a:endParaRPr>
          </a:p>
        </p:txBody>
      </p:sp>
    </p:spTree>
    <p:extLst>
      <p:ext uri="{BB962C8B-B14F-4D97-AF65-F5344CB8AC3E}">
        <p14:creationId xmlns:p14="http://schemas.microsoft.com/office/powerpoint/2010/main" val="31469391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9959117F-E6A2-DFDA-B873-03AB97CFCA88}"/>
              </a:ext>
            </a:extLst>
          </p:cNvPr>
          <p:cNvSpPr>
            <a:spLocks noGrp="1"/>
          </p:cNvSpPr>
          <p:nvPr>
            <p:ph type="title"/>
          </p:nvPr>
        </p:nvSpPr>
        <p:spPr>
          <a:xfrm>
            <a:off x="572493" y="238539"/>
            <a:ext cx="11018520" cy="1434415"/>
          </a:xfrm>
        </p:spPr>
        <p:txBody>
          <a:bodyPr anchor="b">
            <a:normAutofit/>
          </a:bodyPr>
          <a:lstStyle/>
          <a:p>
            <a:r>
              <a:rPr lang="en-US" sz="5400">
                <a:solidFill>
                  <a:srgbClr val="00B050"/>
                </a:solidFill>
                <a:latin typeface="Apple Braille" pitchFamily="2" charset="0"/>
              </a:rPr>
              <a:t>Thanks for sticking till the END!</a:t>
            </a:r>
            <a:endParaRPr lang="en-US" sz="5400" dirty="0">
              <a:solidFill>
                <a:srgbClr val="00B050"/>
              </a:solidFill>
              <a:latin typeface="Apple Braille" pitchFamily="2" charset="0"/>
            </a:endParaRPr>
          </a:p>
        </p:txBody>
      </p:sp>
      <p:sp>
        <p:nvSpPr>
          <p:cNvPr id="23" name="Content Placeholder 8">
            <a:extLst>
              <a:ext uri="{FF2B5EF4-FFF2-40B4-BE49-F238E27FC236}">
                <a16:creationId xmlns:a16="http://schemas.microsoft.com/office/drawing/2014/main" id="{21075841-B034-3FA8-36D2-557C9DA9427F}"/>
              </a:ext>
            </a:extLst>
          </p:cNvPr>
          <p:cNvSpPr>
            <a:spLocks noGrp="1"/>
          </p:cNvSpPr>
          <p:nvPr>
            <p:ph idx="1"/>
          </p:nvPr>
        </p:nvSpPr>
        <p:spPr>
          <a:xfrm>
            <a:off x="830260" y="2137228"/>
            <a:ext cx="6015138" cy="3039228"/>
          </a:xfrm>
        </p:spPr>
        <p:txBody>
          <a:bodyPr anchor="t">
            <a:normAutofit/>
          </a:bodyPr>
          <a:lstStyle/>
          <a:p>
            <a:r>
              <a:rPr lang="en-US" sz="2200" dirty="0">
                <a:solidFill>
                  <a:schemeClr val="bg1"/>
                </a:solidFill>
              </a:rPr>
              <a:t>You can  always drop me a DM(Direct Message) at : </a:t>
            </a:r>
            <a:br>
              <a:rPr lang="en-US" sz="2200" dirty="0">
                <a:solidFill>
                  <a:schemeClr val="bg1"/>
                </a:solidFill>
              </a:rPr>
            </a:br>
            <a:br>
              <a:rPr lang="en-US" sz="2200" dirty="0">
                <a:solidFill>
                  <a:schemeClr val="bg1"/>
                </a:solidFill>
              </a:rPr>
            </a:br>
            <a:br>
              <a:rPr lang="en-US" sz="2200" dirty="0">
                <a:solidFill>
                  <a:schemeClr val="bg1"/>
                </a:solidFill>
              </a:rPr>
            </a:br>
            <a:endParaRPr lang="en-US" sz="2200" dirty="0">
              <a:solidFill>
                <a:schemeClr val="bg1"/>
              </a:solidFill>
            </a:endParaRPr>
          </a:p>
        </p:txBody>
      </p:sp>
      <p:pic>
        <p:nvPicPr>
          <p:cNvPr id="5" name="Content Placeholder 4" descr="A picture containing computer, screenshot, indoor, person&#10;&#10;Description automatically generated">
            <a:extLst>
              <a:ext uri="{FF2B5EF4-FFF2-40B4-BE49-F238E27FC236}">
                <a16:creationId xmlns:a16="http://schemas.microsoft.com/office/drawing/2014/main" id="{18ABA274-EAD2-B233-2DEE-0E14BF5335E6}"/>
              </a:ext>
            </a:extLst>
          </p:cNvPr>
          <p:cNvPicPr>
            <a:picLocks noChangeAspect="1"/>
          </p:cNvPicPr>
          <p:nvPr/>
        </p:nvPicPr>
        <p:blipFill rotWithShape="1">
          <a:blip r:embed="rId2"/>
          <a:srcRect r="3792" b="-3"/>
          <a:stretch/>
        </p:blipFill>
        <p:spPr>
          <a:xfrm>
            <a:off x="7675658" y="2093976"/>
            <a:ext cx="3941064" cy="4096512"/>
          </a:xfrm>
          <a:prstGeom prst="rect">
            <a:avLst/>
          </a:prstGeom>
        </p:spPr>
      </p:pic>
      <p:sp>
        <p:nvSpPr>
          <p:cNvPr id="6" name="TextBox 5">
            <a:extLst>
              <a:ext uri="{FF2B5EF4-FFF2-40B4-BE49-F238E27FC236}">
                <a16:creationId xmlns:a16="http://schemas.microsoft.com/office/drawing/2014/main" id="{F3BC2F5F-7B45-E960-5717-004012920180}"/>
              </a:ext>
            </a:extLst>
          </p:cNvPr>
          <p:cNvSpPr txBox="1"/>
          <p:nvPr/>
        </p:nvSpPr>
        <p:spPr>
          <a:xfrm>
            <a:off x="2656703" y="1210962"/>
            <a:ext cx="184731" cy="369332"/>
          </a:xfrm>
          <a:prstGeom prst="rect">
            <a:avLst/>
          </a:prstGeom>
          <a:noFill/>
        </p:spPr>
        <p:txBody>
          <a:bodyPr wrap="none" rtlCol="0">
            <a:spAutoFit/>
          </a:bodyPr>
          <a:lstStyle/>
          <a:p>
            <a:endParaRPr lang="en-US" dirty="0"/>
          </a:p>
        </p:txBody>
      </p:sp>
      <p:pic>
        <p:nvPicPr>
          <p:cNvPr id="1032" name="Picture 8" descr="Twitter Logo and symbol, meaning, history, PNG, brand">
            <a:extLst>
              <a:ext uri="{FF2B5EF4-FFF2-40B4-BE49-F238E27FC236}">
                <a16:creationId xmlns:a16="http://schemas.microsoft.com/office/drawing/2014/main" id="{0664CBDF-1CA5-6844-28B6-BEA9CC1770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0261" y="2973189"/>
            <a:ext cx="1160252" cy="65264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2BA0686-594C-B3FE-8A1C-FD953EE2F3BA}"/>
              </a:ext>
            </a:extLst>
          </p:cNvPr>
          <p:cNvSpPr txBox="1"/>
          <p:nvPr/>
        </p:nvSpPr>
        <p:spPr>
          <a:xfrm>
            <a:off x="1443265" y="3160579"/>
            <a:ext cx="2349546" cy="369332"/>
          </a:xfrm>
          <a:prstGeom prst="rect">
            <a:avLst/>
          </a:prstGeom>
          <a:noFill/>
        </p:spPr>
        <p:txBody>
          <a:bodyPr wrap="square" rtlCol="0">
            <a:spAutoFit/>
          </a:bodyPr>
          <a:lstStyle/>
          <a:p>
            <a:r>
              <a:rPr lang="en-US" dirty="0">
                <a:solidFill>
                  <a:schemeClr val="bg1"/>
                </a:solidFill>
              </a:rPr>
              <a:t>@</a:t>
            </a:r>
            <a:r>
              <a:rPr lang="en-US" dirty="0" err="1">
                <a:solidFill>
                  <a:schemeClr val="bg1"/>
                </a:solidFill>
              </a:rPr>
              <a:t>Gowtham_Ponnana</a:t>
            </a:r>
            <a:endParaRPr lang="en-US" dirty="0">
              <a:solidFill>
                <a:schemeClr val="bg1"/>
              </a:solidFill>
            </a:endParaRPr>
          </a:p>
        </p:txBody>
      </p:sp>
      <p:pic>
        <p:nvPicPr>
          <p:cNvPr id="24" name="Picture 23" descr="A logo of a camera&#10;&#10;Description automatically generated with medium confidence">
            <a:extLst>
              <a:ext uri="{FF2B5EF4-FFF2-40B4-BE49-F238E27FC236}">
                <a16:creationId xmlns:a16="http://schemas.microsoft.com/office/drawing/2014/main" id="{C09905EA-CB8F-7575-A271-D095F1B3EB43}"/>
              </a:ext>
            </a:extLst>
          </p:cNvPr>
          <p:cNvPicPr>
            <a:picLocks noChangeAspect="1"/>
          </p:cNvPicPr>
          <p:nvPr/>
        </p:nvPicPr>
        <p:blipFill>
          <a:blip r:embed="rId4"/>
          <a:stretch>
            <a:fillRect/>
          </a:stretch>
        </p:blipFill>
        <p:spPr>
          <a:xfrm>
            <a:off x="568997" y="3878332"/>
            <a:ext cx="824400" cy="824400"/>
          </a:xfrm>
          <a:prstGeom prst="rect">
            <a:avLst/>
          </a:prstGeom>
        </p:spPr>
      </p:pic>
      <p:sp>
        <p:nvSpPr>
          <p:cNvPr id="25" name="TextBox 24">
            <a:extLst>
              <a:ext uri="{FF2B5EF4-FFF2-40B4-BE49-F238E27FC236}">
                <a16:creationId xmlns:a16="http://schemas.microsoft.com/office/drawing/2014/main" id="{1E95396B-D411-56B0-14C7-23C4E8FF288E}"/>
              </a:ext>
            </a:extLst>
          </p:cNvPr>
          <p:cNvSpPr txBox="1"/>
          <p:nvPr/>
        </p:nvSpPr>
        <p:spPr>
          <a:xfrm>
            <a:off x="1443265" y="4105866"/>
            <a:ext cx="2349546" cy="369332"/>
          </a:xfrm>
          <a:prstGeom prst="rect">
            <a:avLst/>
          </a:prstGeom>
          <a:noFill/>
        </p:spPr>
        <p:txBody>
          <a:bodyPr wrap="square" rtlCol="0">
            <a:spAutoFit/>
          </a:bodyPr>
          <a:lstStyle/>
          <a:p>
            <a:r>
              <a:rPr lang="en-US" dirty="0">
                <a:solidFill>
                  <a:schemeClr val="bg1"/>
                </a:solidFill>
              </a:rPr>
              <a:t>@</a:t>
            </a:r>
            <a:r>
              <a:rPr lang="en-US" dirty="0" err="1">
                <a:solidFill>
                  <a:schemeClr val="bg1"/>
                </a:solidFill>
              </a:rPr>
              <a:t>Gowtham_Ponnana</a:t>
            </a:r>
            <a:endParaRPr lang="en-US" dirty="0">
              <a:solidFill>
                <a:schemeClr val="bg1"/>
              </a:solidFill>
            </a:endParaRPr>
          </a:p>
        </p:txBody>
      </p:sp>
      <p:pic>
        <p:nvPicPr>
          <p:cNvPr id="27" name="Picture 26" descr="A blue square with black letters&#10;&#10;Description automatically generated with medium confidence">
            <a:extLst>
              <a:ext uri="{FF2B5EF4-FFF2-40B4-BE49-F238E27FC236}">
                <a16:creationId xmlns:a16="http://schemas.microsoft.com/office/drawing/2014/main" id="{BED79A36-E231-0827-C374-DC951D535535}"/>
              </a:ext>
            </a:extLst>
          </p:cNvPr>
          <p:cNvPicPr>
            <a:picLocks noChangeAspect="1"/>
          </p:cNvPicPr>
          <p:nvPr/>
        </p:nvPicPr>
        <p:blipFill>
          <a:blip r:embed="rId5"/>
          <a:stretch>
            <a:fillRect/>
          </a:stretch>
        </p:blipFill>
        <p:spPr>
          <a:xfrm>
            <a:off x="486825" y="5001118"/>
            <a:ext cx="834373" cy="824400"/>
          </a:xfrm>
          <a:prstGeom prst="rect">
            <a:avLst/>
          </a:prstGeom>
        </p:spPr>
      </p:pic>
      <p:sp>
        <p:nvSpPr>
          <p:cNvPr id="31" name="TextBox 30">
            <a:extLst>
              <a:ext uri="{FF2B5EF4-FFF2-40B4-BE49-F238E27FC236}">
                <a16:creationId xmlns:a16="http://schemas.microsoft.com/office/drawing/2014/main" id="{23FC6E01-F7AD-5B36-A471-77B94F8ADC58}"/>
              </a:ext>
            </a:extLst>
          </p:cNvPr>
          <p:cNvSpPr txBox="1"/>
          <p:nvPr/>
        </p:nvSpPr>
        <p:spPr>
          <a:xfrm>
            <a:off x="1399626" y="5176456"/>
            <a:ext cx="2438203" cy="369332"/>
          </a:xfrm>
          <a:prstGeom prst="rect">
            <a:avLst/>
          </a:prstGeom>
          <a:noFill/>
        </p:spPr>
        <p:txBody>
          <a:bodyPr wrap="square" rtlCol="0">
            <a:spAutoFit/>
          </a:bodyPr>
          <a:lstStyle/>
          <a:p>
            <a:r>
              <a:rPr lang="en-US" dirty="0">
                <a:solidFill>
                  <a:schemeClr val="bg1"/>
                </a:solidFill>
              </a:rPr>
              <a:t>@Gowtham-</a:t>
            </a:r>
            <a:r>
              <a:rPr lang="en-US" dirty="0" err="1">
                <a:solidFill>
                  <a:schemeClr val="bg1"/>
                </a:solidFill>
              </a:rPr>
              <a:t>ponnana</a:t>
            </a:r>
            <a:endParaRPr lang="en-US" dirty="0">
              <a:solidFill>
                <a:schemeClr val="bg1"/>
              </a:solidFill>
            </a:endParaRPr>
          </a:p>
        </p:txBody>
      </p:sp>
      <p:pic>
        <p:nvPicPr>
          <p:cNvPr id="1042" name="Picture 18" descr="Medium – Apps on Google Play">
            <a:extLst>
              <a:ext uri="{FF2B5EF4-FFF2-40B4-BE49-F238E27FC236}">
                <a16:creationId xmlns:a16="http://schemas.microsoft.com/office/drawing/2014/main" id="{5AE57724-2A05-D76B-DDEC-F84EEB8D3CD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5628" y="5840363"/>
            <a:ext cx="1017637" cy="1017637"/>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1CC141C7-AC4B-F394-5DE1-5D7F02A576CF}"/>
              </a:ext>
            </a:extLst>
          </p:cNvPr>
          <p:cNvSpPr txBox="1"/>
          <p:nvPr/>
        </p:nvSpPr>
        <p:spPr>
          <a:xfrm>
            <a:off x="1532187" y="6164515"/>
            <a:ext cx="6265537" cy="369332"/>
          </a:xfrm>
          <a:prstGeom prst="rect">
            <a:avLst/>
          </a:prstGeom>
          <a:noFill/>
        </p:spPr>
        <p:txBody>
          <a:bodyPr wrap="square" rtlCol="0">
            <a:spAutoFit/>
          </a:bodyPr>
          <a:lstStyle/>
          <a:p>
            <a:r>
              <a:rPr lang="en-US" dirty="0">
                <a:solidFill>
                  <a:schemeClr val="bg1"/>
                </a:solidFill>
              </a:rPr>
              <a:t>@</a:t>
            </a:r>
            <a:r>
              <a:rPr lang="en-US" dirty="0" err="1">
                <a:solidFill>
                  <a:schemeClr val="bg1"/>
                </a:solidFill>
              </a:rPr>
              <a:t>gowtham-naidu</a:t>
            </a:r>
            <a:r>
              <a:rPr lang="en-US" dirty="0">
                <a:solidFill>
                  <a:schemeClr val="bg1"/>
                </a:solidFill>
              </a:rPr>
              <a:t> [ Only For reading some Awesome blogs ]</a:t>
            </a:r>
          </a:p>
        </p:txBody>
      </p:sp>
    </p:spTree>
    <p:extLst>
      <p:ext uri="{BB962C8B-B14F-4D97-AF65-F5344CB8AC3E}">
        <p14:creationId xmlns:p14="http://schemas.microsoft.com/office/powerpoint/2010/main" val="3986074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5B25B4-6083-1996-BCBA-8B810E307C81}"/>
              </a:ext>
            </a:extLst>
          </p:cNvPr>
          <p:cNvSpPr>
            <a:spLocks noGrp="1"/>
          </p:cNvSpPr>
          <p:nvPr>
            <p:ph idx="1"/>
          </p:nvPr>
        </p:nvSpPr>
        <p:spPr>
          <a:xfrm>
            <a:off x="418449" y="1297928"/>
            <a:ext cx="10859814" cy="4022862"/>
          </a:xfrm>
        </p:spPr>
        <p:txBody>
          <a:bodyPr>
            <a:normAutofit/>
          </a:bodyPr>
          <a:lstStyle/>
          <a:p>
            <a:r>
              <a:rPr lang="en-IN" dirty="0">
                <a:solidFill>
                  <a:schemeClr val="bg1"/>
                </a:solidFill>
                <a:effectLst/>
                <a:latin typeface="Helvetica Neue" panose="02000503000000020004" pitchFamily="2" charset="0"/>
              </a:rPr>
              <a:t>In my opinion, the Hype is all about Cryptocurrency. The sudden rise in price of Bitcoin and Ethereum made every common man curious and to made them to invest. </a:t>
            </a:r>
            <a:br>
              <a:rPr lang="en-IN" dirty="0">
                <a:solidFill>
                  <a:schemeClr val="bg1"/>
                </a:solidFill>
                <a:effectLst/>
                <a:latin typeface="Helvetica Neue" panose="02000503000000020004" pitchFamily="2" charset="0"/>
              </a:rPr>
            </a:br>
            <a:endParaRPr lang="en-IN" dirty="0">
              <a:solidFill>
                <a:schemeClr val="bg1"/>
              </a:solidFill>
              <a:effectLst/>
              <a:latin typeface="Helvetica Neue" panose="02000503000000020004" pitchFamily="2" charset="0"/>
            </a:endParaRPr>
          </a:p>
          <a:p>
            <a:r>
              <a:rPr lang="en-IN" dirty="0">
                <a:solidFill>
                  <a:schemeClr val="bg1"/>
                </a:solidFill>
                <a:effectLst/>
                <a:latin typeface="Helvetica Neue" panose="02000503000000020004" pitchFamily="2" charset="0"/>
              </a:rPr>
              <a:t>Besides that, The Technology is so interesting…We don’t need to share our personal data to anyone in order to make payments. And the whole data is public which means one can verify the other transactions without actually knowing about themselves. </a:t>
            </a:r>
          </a:p>
          <a:p>
            <a:endParaRPr lang="en-IN" dirty="0">
              <a:solidFill>
                <a:schemeClr val="bg1"/>
              </a:solidFill>
              <a:effectLst/>
              <a:latin typeface="Helvetica Neue" panose="02000503000000020004" pitchFamily="2" charset="0"/>
            </a:endParaRPr>
          </a:p>
          <a:p>
            <a:endParaRPr lang="en-US" dirty="0">
              <a:solidFill>
                <a:schemeClr val="bg1"/>
              </a:solidFill>
            </a:endParaRPr>
          </a:p>
        </p:txBody>
      </p:sp>
      <p:sp>
        <p:nvSpPr>
          <p:cNvPr id="2" name="TextBox 1">
            <a:extLst>
              <a:ext uri="{FF2B5EF4-FFF2-40B4-BE49-F238E27FC236}">
                <a16:creationId xmlns:a16="http://schemas.microsoft.com/office/drawing/2014/main" id="{72BD937E-45A3-599A-D7CE-CF10770854C5}"/>
              </a:ext>
            </a:extLst>
          </p:cNvPr>
          <p:cNvSpPr txBox="1"/>
          <p:nvPr/>
        </p:nvSpPr>
        <p:spPr>
          <a:xfrm>
            <a:off x="9806153" y="6085489"/>
            <a:ext cx="2233832" cy="369332"/>
          </a:xfrm>
          <a:prstGeom prst="rect">
            <a:avLst/>
          </a:prstGeom>
          <a:noFill/>
        </p:spPr>
        <p:txBody>
          <a:bodyPr wrap="square" rtlCol="0">
            <a:spAutoFit/>
          </a:bodyPr>
          <a:lstStyle/>
          <a:p>
            <a:r>
              <a:rPr lang="en-US" dirty="0"/>
              <a:t>~ Personal opinions</a:t>
            </a:r>
          </a:p>
        </p:txBody>
      </p:sp>
    </p:spTree>
    <p:extLst>
      <p:ext uri="{BB962C8B-B14F-4D97-AF65-F5344CB8AC3E}">
        <p14:creationId xmlns:p14="http://schemas.microsoft.com/office/powerpoint/2010/main" val="1134239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59CA4-BAB1-AA14-D6FA-BC35DE23F8F5}"/>
              </a:ext>
            </a:extLst>
          </p:cNvPr>
          <p:cNvSpPr>
            <a:spLocks noGrp="1"/>
          </p:cNvSpPr>
          <p:nvPr>
            <p:ph type="title"/>
          </p:nvPr>
        </p:nvSpPr>
        <p:spPr>
          <a:xfrm>
            <a:off x="2552700" y="6952960"/>
            <a:ext cx="10515600" cy="1325563"/>
          </a:xfrm>
        </p:spPr>
        <p:txBody>
          <a:bodyPr/>
          <a:lstStyle/>
          <a:p>
            <a:endParaRPr lang="en-US" dirty="0"/>
          </a:p>
        </p:txBody>
      </p:sp>
      <p:sp>
        <p:nvSpPr>
          <p:cNvPr id="3" name="Content Placeholder 2">
            <a:extLst>
              <a:ext uri="{FF2B5EF4-FFF2-40B4-BE49-F238E27FC236}">
                <a16:creationId xmlns:a16="http://schemas.microsoft.com/office/drawing/2014/main" id="{FA4EFD77-C7B0-4A75-0B5E-FFFC2BB2E6C7}"/>
              </a:ext>
            </a:extLst>
          </p:cNvPr>
          <p:cNvSpPr>
            <a:spLocks noGrp="1"/>
          </p:cNvSpPr>
          <p:nvPr>
            <p:ph idx="1"/>
          </p:nvPr>
        </p:nvSpPr>
        <p:spPr>
          <a:xfrm>
            <a:off x="278822" y="214572"/>
            <a:ext cx="11634355" cy="5169045"/>
          </a:xfrm>
        </p:spPr>
        <p:txBody>
          <a:bodyPr/>
          <a:lstStyle/>
          <a:p>
            <a:r>
              <a:rPr lang="en-US" dirty="0">
                <a:solidFill>
                  <a:schemeClr val="bg1"/>
                </a:solidFill>
              </a:rPr>
              <a:t>Another reason why people are moving towards Web3 Security is because of “MONEY💰”. </a:t>
            </a:r>
          </a:p>
        </p:txBody>
      </p:sp>
      <p:pic>
        <p:nvPicPr>
          <p:cNvPr id="10" name="Picture 9" descr="A screenshot of a computer&#10;&#10;Description automatically generated with medium confidence">
            <a:extLst>
              <a:ext uri="{FF2B5EF4-FFF2-40B4-BE49-F238E27FC236}">
                <a16:creationId xmlns:a16="http://schemas.microsoft.com/office/drawing/2014/main" id="{9850DB12-789E-6349-8919-EE26AF3C31D2}"/>
              </a:ext>
            </a:extLst>
          </p:cNvPr>
          <p:cNvPicPr>
            <a:picLocks noChangeAspect="1"/>
          </p:cNvPicPr>
          <p:nvPr/>
        </p:nvPicPr>
        <p:blipFill>
          <a:blip r:embed="rId3"/>
          <a:stretch>
            <a:fillRect/>
          </a:stretch>
        </p:blipFill>
        <p:spPr>
          <a:xfrm>
            <a:off x="278822" y="1474383"/>
            <a:ext cx="5241889" cy="2951018"/>
          </a:xfrm>
          <a:prstGeom prst="rect">
            <a:avLst/>
          </a:prstGeom>
        </p:spPr>
      </p:pic>
      <p:pic>
        <p:nvPicPr>
          <p:cNvPr id="12" name="Picture 11" descr="A screenshot of a graph&#10;&#10;Description automatically generated with low confidence">
            <a:extLst>
              <a:ext uri="{FF2B5EF4-FFF2-40B4-BE49-F238E27FC236}">
                <a16:creationId xmlns:a16="http://schemas.microsoft.com/office/drawing/2014/main" id="{084E9B95-F500-D399-20CC-8B11FF1C4590}"/>
              </a:ext>
            </a:extLst>
          </p:cNvPr>
          <p:cNvPicPr>
            <a:picLocks noChangeAspect="1"/>
          </p:cNvPicPr>
          <p:nvPr/>
        </p:nvPicPr>
        <p:blipFill>
          <a:blip r:embed="rId4"/>
          <a:stretch>
            <a:fillRect/>
          </a:stretch>
        </p:blipFill>
        <p:spPr>
          <a:xfrm>
            <a:off x="6332693" y="1110561"/>
            <a:ext cx="5734616" cy="3765600"/>
          </a:xfrm>
          <a:prstGeom prst="rect">
            <a:avLst/>
          </a:prstGeom>
        </p:spPr>
      </p:pic>
      <p:pic>
        <p:nvPicPr>
          <p:cNvPr id="14" name="Picture 13" descr="A screenshot of a phone&#10;&#10;Description automatically generated with medium confidence">
            <a:extLst>
              <a:ext uri="{FF2B5EF4-FFF2-40B4-BE49-F238E27FC236}">
                <a16:creationId xmlns:a16="http://schemas.microsoft.com/office/drawing/2014/main" id="{EA80C8CC-38BD-2CA3-FD33-3A71C546813D}"/>
              </a:ext>
            </a:extLst>
          </p:cNvPr>
          <p:cNvPicPr>
            <a:picLocks noChangeAspect="1"/>
          </p:cNvPicPr>
          <p:nvPr/>
        </p:nvPicPr>
        <p:blipFill>
          <a:blip r:embed="rId5"/>
          <a:stretch>
            <a:fillRect/>
          </a:stretch>
        </p:blipFill>
        <p:spPr>
          <a:xfrm>
            <a:off x="124690" y="4973667"/>
            <a:ext cx="6807205" cy="1591294"/>
          </a:xfrm>
          <a:prstGeom prst="rect">
            <a:avLst/>
          </a:prstGeom>
        </p:spPr>
      </p:pic>
    </p:spTree>
    <p:extLst>
      <p:ext uri="{BB962C8B-B14F-4D97-AF65-F5344CB8AC3E}">
        <p14:creationId xmlns:p14="http://schemas.microsoft.com/office/powerpoint/2010/main" val="24129640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E9DB18-8CA1-1640-489C-C7D586413CB4}"/>
              </a:ext>
            </a:extLst>
          </p:cNvPr>
          <p:cNvSpPr>
            <a:spLocks noGrp="1"/>
          </p:cNvSpPr>
          <p:nvPr>
            <p:ph type="title"/>
          </p:nvPr>
        </p:nvSpPr>
        <p:spPr>
          <a:xfrm>
            <a:off x="484920" y="747745"/>
            <a:ext cx="3571810" cy="3573516"/>
          </a:xfrm>
        </p:spPr>
        <p:txBody>
          <a:bodyPr vert="horz" lIns="91440" tIns="45720" rIns="91440" bIns="45720" rtlCol="0" anchor="b">
            <a:normAutofit/>
          </a:bodyPr>
          <a:lstStyle/>
          <a:p>
            <a:r>
              <a:rPr lang="en-US" sz="6100" kern="1200" dirty="0">
                <a:solidFill>
                  <a:schemeClr val="bg1"/>
                </a:solidFill>
                <a:latin typeface="+mj-lt"/>
                <a:ea typeface="+mj-ea"/>
                <a:cs typeface="+mj-cs"/>
              </a:rPr>
              <a:t>Learning Web3 Security is Easy!</a:t>
            </a:r>
          </a:p>
        </p:txBody>
      </p:sp>
      <p:sp>
        <p:nvSpPr>
          <p:cNvPr id="14"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in a vest&#10;&#10;Description automatically generated">
            <a:extLst>
              <a:ext uri="{FF2B5EF4-FFF2-40B4-BE49-F238E27FC236}">
                <a16:creationId xmlns:a16="http://schemas.microsoft.com/office/drawing/2014/main" id="{81C8942F-05D8-118F-D5C0-B6E13B87D744}"/>
              </a:ext>
            </a:extLst>
          </p:cNvPr>
          <p:cNvPicPr>
            <a:picLocks noChangeAspect="1"/>
          </p:cNvPicPr>
          <p:nvPr/>
        </p:nvPicPr>
        <p:blipFill>
          <a:blip r:embed="rId2"/>
          <a:stretch>
            <a:fillRect/>
          </a:stretch>
        </p:blipFill>
        <p:spPr>
          <a:xfrm>
            <a:off x="4949687" y="1138340"/>
            <a:ext cx="6915083" cy="4754119"/>
          </a:xfrm>
          <a:prstGeom prst="rect">
            <a:avLst/>
          </a:prstGeom>
        </p:spPr>
      </p:pic>
    </p:spTree>
    <p:extLst>
      <p:ext uri="{BB962C8B-B14F-4D97-AF65-F5344CB8AC3E}">
        <p14:creationId xmlns:p14="http://schemas.microsoft.com/office/powerpoint/2010/main" val="3836911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620384F-AA14-6C98-31B7-00170BFB46B2}"/>
              </a:ext>
            </a:extLst>
          </p:cNvPr>
          <p:cNvSpPr>
            <a:spLocks noGrp="1"/>
          </p:cNvSpPr>
          <p:nvPr>
            <p:ph idx="1"/>
          </p:nvPr>
        </p:nvSpPr>
        <p:spPr>
          <a:xfrm>
            <a:off x="160481" y="1693717"/>
            <a:ext cx="6438527" cy="4458770"/>
          </a:xfrm>
        </p:spPr>
        <p:txBody>
          <a:bodyPr>
            <a:normAutofit fontScale="92500" lnSpcReduction="10000"/>
          </a:bodyPr>
          <a:lstStyle/>
          <a:p>
            <a:r>
              <a:rPr lang="en-US" sz="2000" dirty="0">
                <a:solidFill>
                  <a:schemeClr val="bg1"/>
                </a:solidFill>
              </a:rPr>
              <a:t>I’m Gowtham Naidu Ponnana, an 18y/o Security Researcher.</a:t>
            </a:r>
          </a:p>
          <a:p>
            <a:endParaRPr lang="en-US" sz="2000" dirty="0">
              <a:solidFill>
                <a:schemeClr val="bg1"/>
              </a:solidFill>
            </a:endParaRPr>
          </a:p>
          <a:p>
            <a:r>
              <a:rPr lang="en-US" sz="2000" dirty="0">
                <a:solidFill>
                  <a:schemeClr val="bg1"/>
                </a:solidFill>
              </a:rPr>
              <a:t> Top Researcher of Year 2022 @</a:t>
            </a:r>
            <a:r>
              <a:rPr lang="en-US" sz="2000" dirty="0" err="1">
                <a:solidFill>
                  <a:schemeClr val="bg1"/>
                </a:solidFill>
              </a:rPr>
              <a:t>HackenProof</a:t>
            </a:r>
            <a:r>
              <a:rPr lang="en-US" sz="2000" dirty="0">
                <a:solidFill>
                  <a:schemeClr val="bg1"/>
                </a:solidFill>
              </a:rPr>
              <a:t>.</a:t>
            </a:r>
          </a:p>
          <a:p>
            <a:endParaRPr lang="en-US" sz="2000" dirty="0">
              <a:solidFill>
                <a:schemeClr val="bg1"/>
              </a:solidFill>
            </a:endParaRPr>
          </a:p>
          <a:p>
            <a:r>
              <a:rPr lang="en-US" sz="2000" dirty="0">
                <a:solidFill>
                  <a:schemeClr val="bg1"/>
                </a:solidFill>
              </a:rPr>
              <a:t>&lt; 250</a:t>
            </a:r>
            <a:r>
              <a:rPr lang="en-US" sz="2000" baseline="30000" dirty="0">
                <a:solidFill>
                  <a:schemeClr val="bg1"/>
                </a:solidFill>
              </a:rPr>
              <a:t>th</a:t>
            </a:r>
            <a:r>
              <a:rPr lang="en-US" sz="2000" dirty="0">
                <a:solidFill>
                  <a:schemeClr val="bg1"/>
                </a:solidFill>
              </a:rPr>
              <a:t> Ranking on @</a:t>
            </a:r>
            <a:r>
              <a:rPr lang="en-US" sz="2000" dirty="0" err="1">
                <a:solidFill>
                  <a:schemeClr val="bg1"/>
                </a:solidFill>
              </a:rPr>
              <a:t>Immunefi</a:t>
            </a:r>
            <a:r>
              <a:rPr lang="en-US" sz="2000" dirty="0">
                <a:solidFill>
                  <a:schemeClr val="bg1"/>
                </a:solidFill>
              </a:rPr>
              <a:t> [More than 6 paid vulnerabilities] &amp; 34</a:t>
            </a:r>
            <a:r>
              <a:rPr lang="en-US" sz="2000" baseline="30000" dirty="0">
                <a:solidFill>
                  <a:schemeClr val="bg1"/>
                </a:solidFill>
              </a:rPr>
              <a:t>th</a:t>
            </a:r>
            <a:r>
              <a:rPr lang="en-US" sz="2000" dirty="0">
                <a:solidFill>
                  <a:schemeClr val="bg1"/>
                </a:solidFill>
              </a:rPr>
              <a:t> on Hackenproof </a:t>
            </a:r>
          </a:p>
          <a:p>
            <a:endParaRPr lang="en-US" sz="2000" dirty="0">
              <a:solidFill>
                <a:schemeClr val="bg1"/>
              </a:solidFill>
            </a:endParaRPr>
          </a:p>
          <a:p>
            <a:r>
              <a:rPr lang="en-US" sz="2000" dirty="0">
                <a:solidFill>
                  <a:schemeClr val="bg1"/>
                </a:solidFill>
              </a:rPr>
              <a:t>Head of Security </a:t>
            </a:r>
          </a:p>
          <a:p>
            <a:pPr marL="0" indent="0">
              <a:buNone/>
            </a:pPr>
            <a:endParaRPr lang="en-US" sz="2000" dirty="0">
              <a:solidFill>
                <a:schemeClr val="bg1"/>
              </a:solidFill>
            </a:endParaRPr>
          </a:p>
          <a:p>
            <a:r>
              <a:rPr lang="en-US" sz="2000" dirty="0">
                <a:solidFill>
                  <a:schemeClr val="bg1"/>
                </a:solidFill>
              </a:rPr>
              <a:t>Security Researcher</a:t>
            </a:r>
          </a:p>
          <a:p>
            <a:endParaRPr lang="en-US" sz="2000" dirty="0">
              <a:solidFill>
                <a:schemeClr val="bg1"/>
              </a:solidFill>
            </a:endParaRPr>
          </a:p>
          <a:p>
            <a:r>
              <a:rPr lang="en-US" sz="2000" dirty="0">
                <a:solidFill>
                  <a:schemeClr val="bg1"/>
                </a:solidFill>
              </a:rPr>
              <a:t>Secured/Hacked more than 40+ Crypto-platforms &amp; 20+companies. ( saving around $400M - $500M )</a:t>
            </a:r>
          </a:p>
        </p:txBody>
      </p:sp>
      <p:sp>
        <p:nvSpPr>
          <p:cNvPr id="2" name="Title 1">
            <a:extLst>
              <a:ext uri="{FF2B5EF4-FFF2-40B4-BE49-F238E27FC236}">
                <a16:creationId xmlns:a16="http://schemas.microsoft.com/office/drawing/2014/main" id="{6D1BFD25-7A8D-2095-C109-4CAA3FD98BB8}"/>
              </a:ext>
            </a:extLst>
          </p:cNvPr>
          <p:cNvSpPr>
            <a:spLocks noGrp="1"/>
          </p:cNvSpPr>
          <p:nvPr>
            <p:ph type="title"/>
          </p:nvPr>
        </p:nvSpPr>
        <p:spPr>
          <a:xfrm>
            <a:off x="92364" y="414568"/>
            <a:ext cx="6574763" cy="1279149"/>
          </a:xfrm>
        </p:spPr>
        <p:txBody>
          <a:bodyPr/>
          <a:lstStyle/>
          <a:p>
            <a:r>
              <a:rPr lang="en-US" dirty="0">
                <a:solidFill>
                  <a:schemeClr val="bg1"/>
                </a:solidFill>
                <a:latin typeface="+mn-lt"/>
              </a:rPr>
              <a:t>Who is </a:t>
            </a:r>
            <a:r>
              <a:rPr lang="en-US" dirty="0" err="1">
                <a:solidFill>
                  <a:schemeClr val="bg1"/>
                </a:solidFill>
                <a:latin typeface="+mn-lt"/>
              </a:rPr>
              <a:t>msg.sender</a:t>
            </a:r>
            <a:r>
              <a:rPr lang="en-US" dirty="0">
                <a:solidFill>
                  <a:schemeClr val="bg1"/>
                </a:solidFill>
                <a:latin typeface="+mn-lt"/>
              </a:rPr>
              <a:t>?</a:t>
            </a:r>
          </a:p>
        </p:txBody>
      </p:sp>
      <p:pic>
        <p:nvPicPr>
          <p:cNvPr id="12" name="Picture 11" descr="A picture containing font, graphics, logo, graphic design&#10;&#10;Description automatically generated">
            <a:extLst>
              <a:ext uri="{FF2B5EF4-FFF2-40B4-BE49-F238E27FC236}">
                <a16:creationId xmlns:a16="http://schemas.microsoft.com/office/drawing/2014/main" id="{6170C8F0-7382-06AE-6BD7-748A139E9FA3}"/>
              </a:ext>
            </a:extLst>
          </p:cNvPr>
          <p:cNvPicPr>
            <a:picLocks noChangeAspect="1"/>
          </p:cNvPicPr>
          <p:nvPr/>
        </p:nvPicPr>
        <p:blipFill>
          <a:blip r:embed="rId2"/>
          <a:stretch>
            <a:fillRect/>
          </a:stretch>
        </p:blipFill>
        <p:spPr>
          <a:xfrm>
            <a:off x="2352067" y="3844418"/>
            <a:ext cx="1744085" cy="594000"/>
          </a:xfrm>
          <a:prstGeom prst="rect">
            <a:avLst/>
          </a:prstGeom>
        </p:spPr>
      </p:pic>
      <p:pic>
        <p:nvPicPr>
          <p:cNvPr id="16" name="Picture 15" descr="A blue and black logo&#10;&#10;Description automatically generated with low confidence">
            <a:extLst>
              <a:ext uri="{FF2B5EF4-FFF2-40B4-BE49-F238E27FC236}">
                <a16:creationId xmlns:a16="http://schemas.microsoft.com/office/drawing/2014/main" id="{91396AA3-AEF8-D578-F42D-BAD0A5D07AF5}"/>
              </a:ext>
            </a:extLst>
          </p:cNvPr>
          <p:cNvPicPr>
            <a:picLocks noChangeAspect="1"/>
          </p:cNvPicPr>
          <p:nvPr/>
        </p:nvPicPr>
        <p:blipFill>
          <a:blip r:embed="rId3"/>
          <a:stretch>
            <a:fillRect/>
          </a:stretch>
        </p:blipFill>
        <p:spPr>
          <a:xfrm>
            <a:off x="2512909" y="4288010"/>
            <a:ext cx="1422400" cy="1422400"/>
          </a:xfrm>
          <a:prstGeom prst="rect">
            <a:avLst/>
          </a:prstGeom>
        </p:spPr>
      </p:pic>
      <p:pic>
        <p:nvPicPr>
          <p:cNvPr id="4" name="Content Placeholder 6">
            <a:extLst>
              <a:ext uri="{FF2B5EF4-FFF2-40B4-BE49-F238E27FC236}">
                <a16:creationId xmlns:a16="http://schemas.microsoft.com/office/drawing/2014/main" id="{BA44B4AA-3B82-29D1-12BD-30A71448F449}"/>
              </a:ext>
            </a:extLst>
          </p:cNvPr>
          <p:cNvPicPr>
            <a:picLocks noChangeAspect="1"/>
          </p:cNvPicPr>
          <p:nvPr/>
        </p:nvPicPr>
        <p:blipFill>
          <a:blip r:embed="rId4"/>
          <a:stretch>
            <a:fillRect/>
          </a:stretch>
        </p:blipFill>
        <p:spPr>
          <a:xfrm>
            <a:off x="7457440" y="252008"/>
            <a:ext cx="3545228" cy="4547672"/>
          </a:xfrm>
          <a:prstGeom prst="rect">
            <a:avLst/>
          </a:prstGeom>
        </p:spPr>
      </p:pic>
      <p:pic>
        <p:nvPicPr>
          <p:cNvPr id="7" name="Picture 6" descr="A black screen with white text&#10;&#10;Description automatically generated">
            <a:extLst>
              <a:ext uri="{FF2B5EF4-FFF2-40B4-BE49-F238E27FC236}">
                <a16:creationId xmlns:a16="http://schemas.microsoft.com/office/drawing/2014/main" id="{4D965B46-E701-D4FD-2C58-A5CA02DAE294}"/>
              </a:ext>
            </a:extLst>
          </p:cNvPr>
          <p:cNvPicPr>
            <a:picLocks noChangeAspect="1"/>
          </p:cNvPicPr>
          <p:nvPr/>
        </p:nvPicPr>
        <p:blipFill>
          <a:blip r:embed="rId5"/>
          <a:stretch>
            <a:fillRect/>
          </a:stretch>
        </p:blipFill>
        <p:spPr>
          <a:xfrm>
            <a:off x="6727558" y="5141955"/>
            <a:ext cx="5004992" cy="1279149"/>
          </a:xfrm>
          <a:prstGeom prst="rect">
            <a:avLst/>
          </a:prstGeom>
          <a:solidFill>
            <a:schemeClr val="bg1"/>
          </a:solidFill>
          <a:effectLst>
            <a:glow rad="699036">
              <a:schemeClr val="accent1">
                <a:alpha val="40000"/>
              </a:schemeClr>
            </a:glow>
            <a:softEdge rad="0"/>
          </a:effectLst>
        </p:spPr>
      </p:pic>
    </p:spTree>
    <p:extLst>
      <p:ext uri="{BB962C8B-B14F-4D97-AF65-F5344CB8AC3E}">
        <p14:creationId xmlns:p14="http://schemas.microsoft.com/office/powerpoint/2010/main" val="25611817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8678D-2566-A749-C35D-0670CEB9A0B4}"/>
              </a:ext>
            </a:extLst>
          </p:cNvPr>
          <p:cNvSpPr>
            <a:spLocks noGrp="1"/>
          </p:cNvSpPr>
          <p:nvPr>
            <p:ph type="title"/>
          </p:nvPr>
        </p:nvSpPr>
        <p:spPr>
          <a:xfrm>
            <a:off x="299720" y="365125"/>
            <a:ext cx="10515600" cy="1325563"/>
          </a:xfrm>
        </p:spPr>
        <p:txBody>
          <a:bodyPr/>
          <a:lstStyle/>
          <a:p>
            <a:r>
              <a:rPr lang="en-US" b="1" u="sng" dirty="0">
                <a:solidFill>
                  <a:schemeClr val="bg1"/>
                </a:solidFill>
              </a:rPr>
              <a:t>The Reasons to start into Web3 Security:</a:t>
            </a:r>
          </a:p>
        </p:txBody>
      </p:sp>
      <p:pic>
        <p:nvPicPr>
          <p:cNvPr id="5" name="Content Placeholder 4" descr="A screenshot of a social media post&#10;&#10;Description automatically generated">
            <a:extLst>
              <a:ext uri="{FF2B5EF4-FFF2-40B4-BE49-F238E27FC236}">
                <a16:creationId xmlns:a16="http://schemas.microsoft.com/office/drawing/2014/main" id="{35A870B6-E078-117B-B591-A8C08542D7A6}"/>
              </a:ext>
            </a:extLst>
          </p:cNvPr>
          <p:cNvPicPr>
            <a:picLocks noGrp="1" noChangeAspect="1"/>
          </p:cNvPicPr>
          <p:nvPr>
            <p:ph idx="1"/>
          </p:nvPr>
        </p:nvPicPr>
        <p:blipFill>
          <a:blip r:embed="rId2"/>
          <a:stretch>
            <a:fillRect/>
          </a:stretch>
        </p:blipFill>
        <p:spPr>
          <a:xfrm>
            <a:off x="142238" y="1939290"/>
            <a:ext cx="5720080" cy="2739870"/>
          </a:xfrm>
          <a:effectLst>
            <a:glow rad="560231">
              <a:schemeClr val="accent1">
                <a:alpha val="40000"/>
              </a:schemeClr>
            </a:glow>
          </a:effectLst>
        </p:spPr>
      </p:pic>
      <p:pic>
        <p:nvPicPr>
          <p:cNvPr id="7" name="Picture 6" descr="A screenshot of a social media post&#10;&#10;Description automatically generated">
            <a:extLst>
              <a:ext uri="{FF2B5EF4-FFF2-40B4-BE49-F238E27FC236}">
                <a16:creationId xmlns:a16="http://schemas.microsoft.com/office/drawing/2014/main" id="{12785CD6-5BD2-F413-15E9-CE64E6FD3A61}"/>
              </a:ext>
            </a:extLst>
          </p:cNvPr>
          <p:cNvPicPr>
            <a:picLocks noChangeAspect="1"/>
          </p:cNvPicPr>
          <p:nvPr/>
        </p:nvPicPr>
        <p:blipFill>
          <a:blip r:embed="rId3"/>
          <a:stretch>
            <a:fillRect/>
          </a:stretch>
        </p:blipFill>
        <p:spPr>
          <a:xfrm>
            <a:off x="6329683" y="3850640"/>
            <a:ext cx="5618427" cy="2252980"/>
          </a:xfrm>
          <a:prstGeom prst="rect">
            <a:avLst/>
          </a:prstGeom>
          <a:effectLst>
            <a:glow rad="766692">
              <a:schemeClr val="accent1">
                <a:alpha val="40000"/>
              </a:schemeClr>
            </a:glow>
          </a:effectLst>
        </p:spPr>
      </p:pic>
    </p:spTree>
    <p:extLst>
      <p:ext uri="{BB962C8B-B14F-4D97-AF65-F5344CB8AC3E}">
        <p14:creationId xmlns:p14="http://schemas.microsoft.com/office/powerpoint/2010/main" val="1242641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478441-5022-357D-EB59-8E6AC19E0CBE}"/>
              </a:ext>
            </a:extLst>
          </p:cNvPr>
          <p:cNvSpPr>
            <a:spLocks noGrp="1"/>
          </p:cNvSpPr>
          <p:nvPr>
            <p:ph type="title"/>
          </p:nvPr>
        </p:nvSpPr>
        <p:spPr>
          <a:xfrm>
            <a:off x="332278" y="367765"/>
            <a:ext cx="10633364" cy="2044773"/>
          </a:xfrm>
        </p:spPr>
        <p:txBody>
          <a:bodyPr>
            <a:normAutofit fontScale="90000"/>
          </a:bodyPr>
          <a:lstStyle/>
          <a:p>
            <a:r>
              <a:rPr lang="en-US" sz="6000" dirty="0">
                <a:solidFill>
                  <a:schemeClr val="bg1"/>
                </a:solidFill>
                <a:latin typeface="Apple Braille" pitchFamily="2" charset="0"/>
              </a:rPr>
              <a:t>Perfect way to get started into WEB3 Security exists [RoadMap]</a:t>
            </a:r>
            <a:br>
              <a:rPr lang="en-US" sz="6000" dirty="0">
                <a:solidFill>
                  <a:schemeClr val="bg1"/>
                </a:solidFill>
                <a:latin typeface="Apple Braille" pitchFamily="2" charset="0"/>
              </a:rPr>
            </a:br>
            <a:r>
              <a:rPr lang="en-US" sz="6000" dirty="0">
                <a:solidFill>
                  <a:schemeClr val="bg1"/>
                </a:solidFill>
                <a:latin typeface="Apple Braille" pitchFamily="2" charset="0"/>
              </a:rPr>
              <a:t> - The Myth</a:t>
            </a:r>
          </a:p>
        </p:txBody>
      </p:sp>
      <p:pic>
        <p:nvPicPr>
          <p:cNvPr id="3" name="Picture 2" descr="A screenshot of a black and white social media post&#10;&#10;Description automatically generated">
            <a:extLst>
              <a:ext uri="{FF2B5EF4-FFF2-40B4-BE49-F238E27FC236}">
                <a16:creationId xmlns:a16="http://schemas.microsoft.com/office/drawing/2014/main" id="{28377EB8-2EC8-F7A0-080D-563E78055AE2}"/>
              </a:ext>
            </a:extLst>
          </p:cNvPr>
          <p:cNvPicPr>
            <a:picLocks noChangeAspect="1"/>
          </p:cNvPicPr>
          <p:nvPr/>
        </p:nvPicPr>
        <p:blipFill>
          <a:blip r:embed="rId2"/>
          <a:stretch>
            <a:fillRect/>
          </a:stretch>
        </p:blipFill>
        <p:spPr>
          <a:xfrm>
            <a:off x="4531360" y="2710563"/>
            <a:ext cx="5657850" cy="3678072"/>
          </a:xfrm>
          <a:prstGeom prst="rect">
            <a:avLst/>
          </a:prstGeom>
          <a:effectLst>
            <a:glow rad="565395">
              <a:schemeClr val="accent1">
                <a:alpha val="40000"/>
              </a:schemeClr>
            </a:glow>
          </a:effectLst>
        </p:spPr>
      </p:pic>
    </p:spTree>
    <p:extLst>
      <p:ext uri="{BB962C8B-B14F-4D97-AF65-F5344CB8AC3E}">
        <p14:creationId xmlns:p14="http://schemas.microsoft.com/office/powerpoint/2010/main" val="1575213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F0D22-A68B-A6DB-5BE1-B08A65F4C882}"/>
              </a:ext>
            </a:extLst>
          </p:cNvPr>
          <p:cNvSpPr>
            <a:spLocks noGrp="1"/>
          </p:cNvSpPr>
          <p:nvPr>
            <p:ph type="title"/>
          </p:nvPr>
        </p:nvSpPr>
        <p:spPr>
          <a:xfrm>
            <a:off x="5270341" y="23469"/>
            <a:ext cx="6817750" cy="1609148"/>
          </a:xfrm>
        </p:spPr>
        <p:txBody>
          <a:bodyPr>
            <a:normAutofit/>
          </a:bodyPr>
          <a:lstStyle/>
          <a:p>
            <a:r>
              <a:rPr lang="en-US" dirty="0">
                <a:solidFill>
                  <a:schemeClr val="bg1"/>
                </a:solidFill>
                <a:latin typeface="Apple Braille" pitchFamily="2" charset="0"/>
              </a:rPr>
              <a:t>Roadmap that “WORKED”</a:t>
            </a:r>
          </a:p>
        </p:txBody>
      </p:sp>
      <p:pic>
        <p:nvPicPr>
          <p:cNvPr id="5" name="Content Placeholder 4" descr="A picture containing computer, computer monitor, screenshot, desk&#10;&#10;Description automatically generated">
            <a:extLst>
              <a:ext uri="{FF2B5EF4-FFF2-40B4-BE49-F238E27FC236}">
                <a16:creationId xmlns:a16="http://schemas.microsoft.com/office/drawing/2014/main" id="{B90E57B4-AA31-BD43-0ABA-B15BA59755B4}"/>
              </a:ext>
            </a:extLst>
          </p:cNvPr>
          <p:cNvPicPr>
            <a:picLocks noChangeAspect="1"/>
          </p:cNvPicPr>
          <p:nvPr/>
        </p:nvPicPr>
        <p:blipFill rotWithShape="1">
          <a:blip r:embed="rId2"/>
          <a:srcRect l="7106" r="3705"/>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14" name="Rectangle 13">
            <a:extLst>
              <a:ext uri="{FF2B5EF4-FFF2-40B4-BE49-F238E27FC236}">
                <a16:creationId xmlns:a16="http://schemas.microsoft.com/office/drawing/2014/main" id="{3070A8D8-A6C7-CA15-2015-E999FDEBA9D0}"/>
              </a:ext>
            </a:extLst>
          </p:cNvPr>
          <p:cNvSpPr/>
          <p:nvPr/>
        </p:nvSpPr>
        <p:spPr>
          <a:xfrm>
            <a:off x="6235719" y="1699442"/>
            <a:ext cx="2327565" cy="7273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Understanding the Cryptography</a:t>
            </a:r>
          </a:p>
        </p:txBody>
      </p:sp>
      <p:sp>
        <p:nvSpPr>
          <p:cNvPr id="17" name="Rectangle 16">
            <a:extLst>
              <a:ext uri="{FF2B5EF4-FFF2-40B4-BE49-F238E27FC236}">
                <a16:creationId xmlns:a16="http://schemas.microsoft.com/office/drawing/2014/main" id="{7D4433EA-C2C9-2FB7-4734-F8A3EC47B84A}"/>
              </a:ext>
            </a:extLst>
          </p:cNvPr>
          <p:cNvSpPr/>
          <p:nvPr/>
        </p:nvSpPr>
        <p:spPr>
          <a:xfrm>
            <a:off x="9416103" y="2437196"/>
            <a:ext cx="2327565" cy="7273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Blockchain Basics</a:t>
            </a:r>
          </a:p>
        </p:txBody>
      </p:sp>
      <p:sp>
        <p:nvSpPr>
          <p:cNvPr id="18" name="Rectangle 17">
            <a:extLst>
              <a:ext uri="{FF2B5EF4-FFF2-40B4-BE49-F238E27FC236}">
                <a16:creationId xmlns:a16="http://schemas.microsoft.com/office/drawing/2014/main" id="{2D243EED-48DC-D2FB-E4B0-400913A10B08}"/>
              </a:ext>
            </a:extLst>
          </p:cNvPr>
          <p:cNvSpPr/>
          <p:nvPr/>
        </p:nvSpPr>
        <p:spPr>
          <a:xfrm>
            <a:off x="6235718" y="3770847"/>
            <a:ext cx="2327565" cy="7273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Solidity and Ethereum</a:t>
            </a:r>
          </a:p>
        </p:txBody>
      </p:sp>
      <p:sp>
        <p:nvSpPr>
          <p:cNvPr id="19" name="Rectangle 18">
            <a:extLst>
              <a:ext uri="{FF2B5EF4-FFF2-40B4-BE49-F238E27FC236}">
                <a16:creationId xmlns:a16="http://schemas.microsoft.com/office/drawing/2014/main" id="{16A60A50-35AC-1255-4820-A229663726C2}"/>
              </a:ext>
            </a:extLst>
          </p:cNvPr>
          <p:cNvSpPr/>
          <p:nvPr/>
        </p:nvSpPr>
        <p:spPr>
          <a:xfrm>
            <a:off x="9416103" y="4620490"/>
            <a:ext cx="2327565" cy="7273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Attacks and their fixes!</a:t>
            </a:r>
          </a:p>
        </p:txBody>
      </p:sp>
      <p:sp>
        <p:nvSpPr>
          <p:cNvPr id="21" name="Rectangle 20">
            <a:extLst>
              <a:ext uri="{FF2B5EF4-FFF2-40B4-BE49-F238E27FC236}">
                <a16:creationId xmlns:a16="http://schemas.microsoft.com/office/drawing/2014/main" id="{B2D036B4-8D49-19AD-93CA-946CCC6E4CA0}"/>
              </a:ext>
            </a:extLst>
          </p:cNvPr>
          <p:cNvSpPr/>
          <p:nvPr/>
        </p:nvSpPr>
        <p:spPr>
          <a:xfrm>
            <a:off x="6235718" y="5708224"/>
            <a:ext cx="2327565" cy="7273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Learning…</a:t>
            </a:r>
          </a:p>
        </p:txBody>
      </p:sp>
      <p:cxnSp>
        <p:nvCxnSpPr>
          <p:cNvPr id="25" name="Curved Connector 24">
            <a:extLst>
              <a:ext uri="{FF2B5EF4-FFF2-40B4-BE49-F238E27FC236}">
                <a16:creationId xmlns:a16="http://schemas.microsoft.com/office/drawing/2014/main" id="{E97DD83A-2FAC-EDE3-AF78-95E5B800274E}"/>
              </a:ext>
            </a:extLst>
          </p:cNvPr>
          <p:cNvCxnSpPr>
            <a:cxnSpLocks/>
          </p:cNvCxnSpPr>
          <p:nvPr/>
        </p:nvCxnSpPr>
        <p:spPr>
          <a:xfrm>
            <a:off x="8628731" y="2161515"/>
            <a:ext cx="684175" cy="530580"/>
          </a:xfrm>
          <a:prstGeom prst="curvedConnector3">
            <a:avLst>
              <a:gd name="adj1" fmla="val 50000"/>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30" name="Curved Connector 29">
            <a:extLst>
              <a:ext uri="{FF2B5EF4-FFF2-40B4-BE49-F238E27FC236}">
                <a16:creationId xmlns:a16="http://schemas.microsoft.com/office/drawing/2014/main" id="{37EF5237-62F8-DCBB-971D-88861E82BD8B}"/>
              </a:ext>
            </a:extLst>
          </p:cNvPr>
          <p:cNvCxnSpPr/>
          <p:nvPr/>
        </p:nvCxnSpPr>
        <p:spPr>
          <a:xfrm rot="10800000" flipV="1">
            <a:off x="8628732" y="3356263"/>
            <a:ext cx="1315369" cy="347569"/>
          </a:xfrm>
          <a:prstGeom prst="curvedConnector3">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37" name="Curved Connector 36">
            <a:extLst>
              <a:ext uri="{FF2B5EF4-FFF2-40B4-BE49-F238E27FC236}">
                <a16:creationId xmlns:a16="http://schemas.microsoft.com/office/drawing/2014/main" id="{B053B5BD-0ADF-7250-0067-FA3A9F118057}"/>
              </a:ext>
            </a:extLst>
          </p:cNvPr>
          <p:cNvCxnSpPr/>
          <p:nvPr/>
        </p:nvCxnSpPr>
        <p:spPr>
          <a:xfrm>
            <a:off x="8602374" y="4498210"/>
            <a:ext cx="736887" cy="333563"/>
          </a:xfrm>
          <a:prstGeom prst="curvedConnector3">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39" name="Curved Connector 38">
            <a:extLst>
              <a:ext uri="{FF2B5EF4-FFF2-40B4-BE49-F238E27FC236}">
                <a16:creationId xmlns:a16="http://schemas.microsoft.com/office/drawing/2014/main" id="{0FD500C2-6B3D-D8A2-D4D4-D71B95984DE4}"/>
              </a:ext>
            </a:extLst>
          </p:cNvPr>
          <p:cNvCxnSpPr>
            <a:cxnSpLocks/>
          </p:cNvCxnSpPr>
          <p:nvPr/>
        </p:nvCxnSpPr>
        <p:spPr>
          <a:xfrm rot="10800000" flipV="1">
            <a:off x="8679218" y="5427479"/>
            <a:ext cx="1628564" cy="568074"/>
          </a:xfrm>
          <a:prstGeom prst="curvedConnector3">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552779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{20501F34-BDB7-7249-9B81-562BFCFCBD3C}tf10001062</Template>
  <TotalTime>263</TotalTime>
  <Words>801</Words>
  <Application>Microsoft Macintosh PowerPoint</Application>
  <PresentationFormat>Widescreen</PresentationFormat>
  <Paragraphs>93</Paragraphs>
  <Slides>20</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Apple Braille</vt:lpstr>
      <vt:lpstr>Apple Braille Outline 8 Dot</vt:lpstr>
      <vt:lpstr>Arial</vt:lpstr>
      <vt:lpstr>Calibri</vt:lpstr>
      <vt:lpstr>Calibri Light</vt:lpstr>
      <vt:lpstr>Helvetica Neue</vt:lpstr>
      <vt:lpstr>Office Theme</vt:lpstr>
      <vt:lpstr>Why the HYPE?</vt:lpstr>
      <vt:lpstr>Differences between Web1.0, Web2.0 and Web3.0</vt:lpstr>
      <vt:lpstr>PowerPoint Presentation</vt:lpstr>
      <vt:lpstr>PowerPoint Presentation</vt:lpstr>
      <vt:lpstr>Learning Web3 Security is Easy!</vt:lpstr>
      <vt:lpstr>Who is msg.sender?</vt:lpstr>
      <vt:lpstr>The Reasons to start into Web3 Security:</vt:lpstr>
      <vt:lpstr>Perfect way to get started into WEB3 Security exists [RoadMap]  - The Myth</vt:lpstr>
      <vt:lpstr>Roadmap that “WORKED”</vt:lpstr>
      <vt:lpstr>1) Understanding the Cryptography</vt:lpstr>
      <vt:lpstr>2) Blockchain and Bitcoin</vt:lpstr>
      <vt:lpstr>3) Learn Ethereum Blockchain &amp; Solidity </vt:lpstr>
      <vt:lpstr>4) Attack Vectors and their Defenses</vt:lpstr>
      <vt:lpstr>It’s Just the Beginning! </vt:lpstr>
      <vt:lpstr>Ex-1: Why Web2 Researchers in Web3? </vt:lpstr>
      <vt:lpstr>Ex-2: Access Control Stuff Again? </vt:lpstr>
      <vt:lpstr>Lemme show you the moneyyyyy!!</vt:lpstr>
      <vt:lpstr>“Final Words” </vt:lpstr>
      <vt:lpstr>Let’s remove some stuff</vt:lpstr>
      <vt:lpstr>Thanks for sticking till 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the HYPE?</dc:title>
  <dc:creator>Gowtham Ponnana</dc:creator>
  <cp:lastModifiedBy>Gowtham Ponnana</cp:lastModifiedBy>
  <cp:revision>3</cp:revision>
  <dcterms:created xsi:type="dcterms:W3CDTF">2023-12-13T16:23:40Z</dcterms:created>
  <dcterms:modified xsi:type="dcterms:W3CDTF">2023-12-13T20:49:20Z</dcterms:modified>
</cp:coreProperties>
</file>

<file path=docProps/thumbnail.jpeg>
</file>